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6" r:id="rId7"/>
    <p:sldId id="263" r:id="rId8"/>
    <p:sldId id="264" r:id="rId9"/>
    <p:sldId id="265" r:id="rId10"/>
    <p:sldId id="267" r:id="rId11"/>
    <p:sldId id="268" r:id="rId12"/>
    <p:sldId id="270"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9931DEB-B2DD-4067-9035-BFA4877591A5}" type="slidenum">
              <a:rPr lang="es-CO" smtClean="0"/>
              <a:pPr/>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9931DEB-B2DD-4067-9035-BFA4877591A5}"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F54AE44-AC78-4A1B-B95A-115647CAF013}" type="datetimeFigureOut">
              <a:rPr lang="es-CO" smtClean="0"/>
              <a:pPr/>
              <a:t>22/03/2012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9931DEB-B2DD-4067-9035-BFA4877591A5}"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F54AE44-AC78-4A1B-B95A-115647CAF013}" type="datetimeFigureOut">
              <a:rPr lang="es-CO" smtClean="0"/>
              <a:pPr/>
              <a:t>22/03/2012</a:t>
            </a:fld>
            <a:endParaRPr lang="es-CO"/>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CO"/>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9931DEB-B2DD-4067-9035-BFA4877591A5}"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3.bp.blogspot.com/_P-lByXOpufI/SAgoKuDmZdI/AAAAAAAAAGQ/qAl6-bTs1Bs/s1600-h/cocinerito.JPG" TargetMode="External"/><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5.xml"/><Relationship Id="rId4" Type="http://schemas.openxmlformats.org/officeDocument/2006/relationships/audio" Target="../media/audio41.wav"/></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5.xml"/><Relationship Id="rId5" Type="http://schemas.openxmlformats.org/officeDocument/2006/relationships/audio" Target="../media/audio51.wav"/><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es-CO" dirty="0" smtClean="0">
                <a:latin typeface="AR DARLING" pitchFamily="2" charset="0"/>
              </a:rPr>
              <a:t>Bienvenidos a nuestro taller de </a:t>
            </a:r>
            <a:r>
              <a:rPr lang="es-CO" sz="5400" dirty="0" smtClean="0">
                <a:latin typeface="AR DARLING" pitchFamily="2" charset="0"/>
              </a:rPr>
              <a:t>padres</a:t>
            </a:r>
            <a:endParaRPr lang="es-CO" sz="5400" dirty="0">
              <a:latin typeface="AR DARLING" pitchFamily="2" charset="0"/>
            </a:endParaRPr>
          </a:p>
        </p:txBody>
      </p:sp>
      <p:sp>
        <p:nvSpPr>
          <p:cNvPr id="5" name="4 Subtítulo"/>
          <p:cNvSpPr>
            <a:spLocks noGrp="1"/>
          </p:cNvSpPr>
          <p:nvPr>
            <p:ph type="subTitle" idx="1"/>
          </p:nvPr>
        </p:nvSpPr>
        <p:spPr>
          <a:xfrm>
            <a:off x="1187624" y="4005064"/>
            <a:ext cx="6400800" cy="1752600"/>
          </a:xfrm>
          <a:effectLst>
            <a:glow rad="228600">
              <a:schemeClr val="accent3">
                <a:satMod val="175000"/>
                <a:alpha val="40000"/>
              </a:schemeClr>
            </a:glow>
            <a:outerShdw blurRad="40000" dist="20000" dir="5400000" rotWithShape="0">
              <a:srgbClr val="000000">
                <a:alpha val="38000"/>
              </a:srgbClr>
            </a:outerShdw>
            <a:reflection blurRad="6350" stA="50000" endA="300" endPos="38500" dist="50800" dir="5400000" sy="-100000" algn="bl" rotWithShape="0"/>
          </a:effectLst>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a:normAutofit/>
          </a:bodyPr>
          <a:lstStyle/>
          <a:p>
            <a:r>
              <a:rPr lang="es-CO" sz="5400" dirty="0" smtClean="0">
                <a:latin typeface="AR DARLING" pitchFamily="2" charset="0"/>
              </a:rPr>
              <a:t>Loncheras saludables</a:t>
            </a:r>
            <a:endParaRPr lang="es-CO" sz="5400" dirty="0">
              <a:latin typeface="AR DARLING" pitchFamily="2" charset="0"/>
            </a:endParaRPr>
          </a:p>
        </p:txBody>
      </p:sp>
    </p:spTree>
    <p:extLst>
      <p:ext uri="{BB962C8B-B14F-4D97-AF65-F5344CB8AC3E}">
        <p14:creationId xmlns:p14="http://schemas.microsoft.com/office/powerpoint/2010/main" xmlns="" val="5725418"/>
      </p:ext>
    </p:extLst>
  </p:cSld>
  <p:clrMapOvr>
    <a:masterClrMapping/>
  </p:clrMapOvr>
  <mc:AlternateContent xmlns:mc="http://schemas.openxmlformats.org/markup-compatibility/2006">
    <mc:Choice xmlns:p14="http://schemas.microsoft.com/office/powerpoint/2010/main" xmlns="" Requires="p14">
      <p:transition spd="slow" p14:dur="3400">
        <p14:reveal/>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400" dirty="0" smtClean="0">
                <a:latin typeface="AR HERMANN" pitchFamily="2" charset="0"/>
              </a:rPr>
              <a:t>LA ALIMENTACIÓN Y EL AMBIENTE SALUDABLE</a:t>
            </a:r>
            <a:endParaRPr lang="es-CO" sz="2400" dirty="0">
              <a:latin typeface="AR HERMANN" pitchFamily="2" charset="0"/>
            </a:endParaRPr>
          </a:p>
        </p:txBody>
      </p:sp>
      <p:pic>
        <p:nvPicPr>
          <p:cNvPr id="3" name="2 Imagen" descr="http://2.bp.blogspot.com/_YykHB54uI_U/TMgHTeNy6OI/AAAAAAAAABM/JzxGqVM7IWE/s1600/ninosobesos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124744"/>
            <a:ext cx="7560840" cy="5372075"/>
          </a:xfrm>
          <a:prstGeom prst="rect">
            <a:avLst/>
          </a:prstGeom>
          <a:noFill/>
          <a:ln>
            <a:noFill/>
          </a:ln>
        </p:spPr>
      </p:pic>
    </p:spTree>
    <p:extLst>
      <p:ext uri="{BB962C8B-B14F-4D97-AF65-F5344CB8AC3E}">
        <p14:creationId xmlns:p14="http://schemas.microsoft.com/office/powerpoint/2010/main" xmlns="" val="39792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nodeType="clickEffect">
                                  <p:stCondLst>
                                    <p:cond delay="0"/>
                                  </p:stCondLst>
                                  <p:childTnLst>
                                    <p:animEffect transition="out" filter="wheel(1)">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119024"/>
          </a:xfrm>
        </p:spPr>
        <p:txBody>
          <a:bodyPr/>
          <a:lstStyle/>
          <a:p>
            <a:pPr algn="ctr"/>
            <a:r>
              <a:rPr lang="es-CO" sz="2400" dirty="0">
                <a:latin typeface="AR HERMANN" pitchFamily="2" charset="0"/>
              </a:rPr>
              <a:t>¿Y COMO HACER </a:t>
            </a:r>
            <a:r>
              <a:rPr lang="es-CO" sz="2400" dirty="0" smtClean="0">
                <a:latin typeface="AR HERMANN" pitchFamily="2" charset="0"/>
              </a:rPr>
              <a:t>UN BUEN DESAYUNO Y UNA BUENA LONCHERA?</a:t>
            </a:r>
            <a:r>
              <a:rPr lang="es-CO" sz="2400" dirty="0">
                <a:latin typeface="AR HERMANN" pitchFamily="2" charset="0"/>
              </a:rPr>
              <a:t/>
            </a:r>
            <a:br>
              <a:rPr lang="es-CO" sz="2400" dirty="0">
                <a:latin typeface="AR HERMANN" pitchFamily="2" charset="0"/>
              </a:rPr>
            </a:br>
            <a:endParaRPr lang="es-CO" sz="2400" dirty="0">
              <a:latin typeface="AR HERMANN" pitchFamily="2" charset="0"/>
            </a:endParaRPr>
          </a:p>
        </p:txBody>
      </p:sp>
      <p:sp>
        <p:nvSpPr>
          <p:cNvPr id="3" name="2 Rectángulo"/>
          <p:cNvSpPr/>
          <p:nvPr/>
        </p:nvSpPr>
        <p:spPr>
          <a:xfrm>
            <a:off x="611560" y="1268760"/>
            <a:ext cx="8064896" cy="4801314"/>
          </a:xfrm>
          <a:prstGeom prst="rect">
            <a:avLst/>
          </a:prstGeom>
        </p:spPr>
        <p:txBody>
          <a:bodyPr wrap="square">
            <a:spAutoFit/>
          </a:bodyPr>
          <a:lstStyle/>
          <a:p>
            <a:pPr algn="just"/>
            <a:r>
              <a:rPr lang="es-CO" dirty="0" smtClean="0"/>
              <a:t>"Muchos padres obvian esta parte porque argumentan que no hay tiempo para prepararles un desayuno saludable antes de llevarlos a la escuela. Esto no tiene que ser así, porque incluso basta con un vaso de leche descremada, o un batido de cereales, que se pueden preparar la noche anterior, o una avena, que es rápida y tiene muchas cualidades beneficiosas, y en la lonchera ponerles un yogurt y una fruta, bien sea una manzana, dos duraznos, una pera o ciruelas, o un envase pequeño de leche descremada y una bolsita de cereales".</a:t>
            </a:r>
          </a:p>
          <a:p>
            <a:pPr algn="just"/>
            <a:endParaRPr lang="es-CO" dirty="0"/>
          </a:p>
          <a:p>
            <a:pPr algn="just"/>
            <a:r>
              <a:rPr lang="es-CO" dirty="0" smtClean="0"/>
              <a:t> Si de verdad el tiempo apremia, estos batidos se los pueden ir tomando en un termo  rumbo a la escuela, y si esto le resulta complicado y necesita darle a su hijo una lonchera más completa, puede ser una arepa asada con queso blanco, un sándwich con pan integral o una ensalada de frutas con yogurt y cereal. Lo importante es evitar las frituras, los embutidos y las grasas saturadas. </a:t>
            </a:r>
          </a:p>
          <a:p>
            <a:pPr algn="just"/>
            <a:r>
              <a:rPr lang="es-CO" dirty="0" smtClean="0"/>
              <a:t>Por eso nos estamos encontrando enfermedades graves antes de los 40 años, porque si desde pequeños comen salchichas, embutidos y cosas fritas, se acelera el proceso degenerativo, y ahora vemos niños cada vez más pequeños que sufren de obesidad". </a:t>
            </a:r>
            <a:endParaRPr lang="es-CO" dirty="0"/>
          </a:p>
        </p:txBody>
      </p:sp>
    </p:spTree>
    <p:extLst>
      <p:ext uri="{BB962C8B-B14F-4D97-AF65-F5344CB8AC3E}">
        <p14:creationId xmlns:p14="http://schemas.microsoft.com/office/powerpoint/2010/main" xmlns="" val="159548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latin typeface="AR HERMANN" pitchFamily="2" charset="0"/>
              </a:rPr>
              <a:t>MUCHAS GRACIAS PADRES DE FAMILIA</a:t>
            </a:r>
            <a:endParaRPr lang="es-CO" dirty="0">
              <a:latin typeface="AR HERMANN" pitchFamily="2" charset="0"/>
            </a:endParaRPr>
          </a:p>
        </p:txBody>
      </p:sp>
      <p:sp>
        <p:nvSpPr>
          <p:cNvPr id="3" name="2 Marcador de contenido"/>
          <p:cNvSpPr>
            <a:spLocks noGrp="1"/>
          </p:cNvSpPr>
          <p:nvPr>
            <p:ph idx="1"/>
          </p:nvPr>
        </p:nvSpPr>
        <p:spPr>
          <a:xfrm>
            <a:off x="822960" y="1100628"/>
            <a:ext cx="7520940" cy="4344596"/>
          </a:xfrm>
        </p:spPr>
        <p:txBody>
          <a:bodyPr/>
          <a:lstStyle/>
          <a:p>
            <a:pPr marL="0" algn="just">
              <a:spcBef>
                <a:spcPts val="0"/>
              </a:spcBef>
              <a:spcAft>
                <a:spcPts val="0"/>
              </a:spcAft>
            </a:pPr>
            <a:endParaRPr lang="es-CO" dirty="0"/>
          </a:p>
          <a:p>
            <a:pPr algn="ctr"/>
            <a:r>
              <a:rPr lang="es-CO" sz="1800" dirty="0" smtClean="0">
                <a:latin typeface="AR CENA" pitchFamily="2" charset="0"/>
              </a:rPr>
              <a:t>No olvidemos que la salud de nuestros hijos esta en nuestras manos</a:t>
            </a:r>
          </a:p>
          <a:p>
            <a:pPr algn="ctr"/>
            <a:endParaRPr lang="es-CO" sz="1800" dirty="0"/>
          </a:p>
          <a:p>
            <a:pPr algn="ctr"/>
            <a:endParaRPr lang="es-CO" sz="1800" dirty="0" smtClean="0"/>
          </a:p>
          <a:p>
            <a:pPr algn="ctr"/>
            <a:endParaRPr lang="es-CO" sz="1800" dirty="0"/>
          </a:p>
          <a:p>
            <a:pPr algn="ctr"/>
            <a:endParaRPr lang="es-CO" sz="1800" dirty="0" smtClean="0"/>
          </a:p>
          <a:p>
            <a:pPr algn="ctr"/>
            <a:endParaRPr lang="es-CO" sz="1800" dirty="0"/>
          </a:p>
          <a:p>
            <a:pPr algn="ctr"/>
            <a:endParaRPr lang="es-CO" sz="1800" dirty="0" smtClean="0"/>
          </a:p>
          <a:p>
            <a:pPr algn="ctr"/>
            <a:r>
              <a:rPr lang="es-CO" sz="1800" dirty="0" smtClean="0">
                <a:latin typeface="AR CENA" pitchFamily="2" charset="0"/>
              </a:rPr>
              <a:t>INSTITUCIÓN EDUCATIVA LICEO LOS ÁNGELES </a:t>
            </a:r>
          </a:p>
          <a:p>
            <a:pPr algn="ctr"/>
            <a:r>
              <a:rPr lang="es-CO" sz="1800" dirty="0" smtClean="0">
                <a:latin typeface="AR CENA" pitchFamily="2" charset="0"/>
              </a:rPr>
              <a:t>TALLER DE PADRES 2012</a:t>
            </a:r>
            <a:endParaRPr lang="es-CO" sz="1800" dirty="0">
              <a:latin typeface="AR CENA" pitchFamily="2" charset="0"/>
            </a:endParaRPr>
          </a:p>
          <a:p>
            <a:pPr algn="ctr"/>
            <a:endParaRPr lang="es-CO" sz="1800" dirty="0" smtClean="0"/>
          </a:p>
          <a:p>
            <a:pPr algn="ctr"/>
            <a:endParaRPr lang="es-CO"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4866" y="1844824"/>
            <a:ext cx="28575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5013176"/>
            <a:ext cx="8208912"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4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8" end="8"/>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9" end="9"/>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ircle(in)">
                                      <p:cBhvr>
                                        <p:cTn id="27" dur="20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wheel(1)">
                                      <p:cBhvr>
                                        <p:cTn id="3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UNA BUENA NUTRICIÓN</a:t>
            </a:r>
            <a:endParaRPr lang="es-CO" dirty="0"/>
          </a:p>
        </p:txBody>
      </p:sp>
      <p:sp>
        <p:nvSpPr>
          <p:cNvPr id="5" name="4 Marcador de texto"/>
          <p:cNvSpPr>
            <a:spLocks noGrp="1"/>
          </p:cNvSpPr>
          <p:nvPr>
            <p:ph type="body" idx="1"/>
          </p:nvPr>
        </p:nvSpPr>
        <p:spPr/>
        <p:txBody>
          <a:bodyPr/>
          <a:lstStyle/>
          <a:p>
            <a:pPr algn="ctr"/>
            <a:r>
              <a:rPr lang="es-CO" dirty="0" smtClean="0"/>
              <a:t>SOMOS LO QUE COMEMOS</a:t>
            </a:r>
            <a:endParaRPr lang="es-CO" dirty="0"/>
          </a:p>
        </p:txBody>
      </p:sp>
      <p:pic>
        <p:nvPicPr>
          <p:cNvPr id="4" name="BLOGGER_PHOTO_ID_5190442735171429842" descr="http://3.bp.blogspot.com/_P-lByXOpufI/SAgoKuDmZdI/AAAAAAAAAGQ/qAl6-bTs1Bs/s320/cocinerito.JPG">
            <a:hlinkClick r:id="rId3"/>
          </p:cNvPr>
          <p:cNvPicPr>
            <a:picLocks noGrp="1"/>
          </p:cNvPicPr>
          <p:nvPr>
            <p:ph sz="half" idx="2"/>
          </p:nvPr>
        </p:nvPicPr>
        <p:blipFill>
          <a:blip r:embed="rId4">
            <a:extLst>
              <a:ext uri="{28A0092B-C50C-407E-A947-70E740481C1C}">
                <a14:useLocalDpi xmlns:a14="http://schemas.microsoft.com/office/drawing/2010/main" xmlns="" val="0"/>
              </a:ext>
            </a:extLst>
          </a:blip>
          <a:stretch>
            <a:fillRect/>
          </a:stretch>
        </p:blipFill>
        <p:spPr bwMode="auto">
          <a:xfrm>
            <a:off x="1633537" y="1731962"/>
            <a:ext cx="1571625" cy="3048000"/>
          </a:xfrm>
          <a:prstGeom prst="rect">
            <a:avLst/>
          </a:prstGeom>
          <a:noFill/>
          <a:ln>
            <a:noFill/>
          </a:ln>
        </p:spPr>
      </p:pic>
      <p:sp>
        <p:nvSpPr>
          <p:cNvPr id="6" name="5 Marcador de texto"/>
          <p:cNvSpPr>
            <a:spLocks noGrp="1"/>
          </p:cNvSpPr>
          <p:nvPr>
            <p:ph type="body" sz="quarter" idx="3"/>
          </p:nvPr>
        </p:nvSpPr>
        <p:spPr/>
        <p:txBody>
          <a:bodyPr/>
          <a:lstStyle/>
          <a:p>
            <a:pPr algn="ctr"/>
            <a:r>
              <a:rPr lang="es-CO" dirty="0" smtClean="0">
                <a:latin typeface="AR DARLING" pitchFamily="2" charset="0"/>
              </a:rPr>
              <a:t>ESTIMADOS PAPIS Y MAMIS</a:t>
            </a:r>
            <a:endParaRPr lang="es-CO" dirty="0">
              <a:latin typeface="AR DARLING" pitchFamily="2" charset="0"/>
            </a:endParaRPr>
          </a:p>
        </p:txBody>
      </p:sp>
      <p:sp>
        <p:nvSpPr>
          <p:cNvPr id="7" name="6 Marcador de contenido"/>
          <p:cNvSpPr>
            <a:spLocks noGrp="1"/>
          </p:cNvSpPr>
          <p:nvPr>
            <p:ph sz="quarter" idx="4"/>
          </p:nvPr>
        </p:nvSpPr>
        <p:spPr>
          <a:xfrm>
            <a:off x="4700016" y="1701848"/>
            <a:ext cx="3200400" cy="4679480"/>
          </a:xfrm>
        </p:spPr>
        <p:txBody>
          <a:bodyPr>
            <a:noAutofit/>
          </a:bodyPr>
          <a:lstStyle/>
          <a:p>
            <a:r>
              <a:rPr lang="es-CO" dirty="0" smtClean="0"/>
              <a:t>    </a:t>
            </a:r>
            <a:r>
              <a:rPr lang="es-CO" b="0" dirty="0" smtClean="0"/>
              <a:t>Es </a:t>
            </a:r>
            <a:r>
              <a:rPr lang="es-CO" b="0" dirty="0"/>
              <a:t>importante retomar este tema. Una propuesta educativa debe sostener el compromiso y la participación de los padres sobre la importancia de una buena alimentación.</a:t>
            </a:r>
          </a:p>
          <a:p>
            <a:endParaRPr lang="es-CO" b="0" dirty="0"/>
          </a:p>
          <a:p>
            <a:endParaRPr lang="es-CO" dirty="0"/>
          </a:p>
          <a:p>
            <a:endParaRPr lang="es-CO" dirty="0"/>
          </a:p>
        </p:txBody>
      </p:sp>
    </p:spTree>
    <p:extLst>
      <p:ext uri="{BB962C8B-B14F-4D97-AF65-F5344CB8AC3E}">
        <p14:creationId xmlns:p14="http://schemas.microsoft.com/office/powerpoint/2010/main" xmlns="" val="427481200"/>
      </p:ext>
    </p:extLst>
  </p:cSld>
  <p:clrMapOvr>
    <a:masterClrMapping/>
  </p:clrMapOvr>
  <mc:AlternateContent xmlns:mc="http://schemas.openxmlformats.org/markup-compatibility/2006">
    <mc:Choice xmlns:p14="http://schemas.microsoft.com/office/powerpoint/2010/main" xmlns="" Requires="p14">
      <p:transition spd="slow" p14:dur="4250">
        <p14:reveal/>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sp>
        <p:nvSpPr>
          <p:cNvPr id="3" name="2 Marcador de contenido"/>
          <p:cNvSpPr>
            <a:spLocks noGrp="1"/>
          </p:cNvSpPr>
          <p:nvPr>
            <p:ph idx="1"/>
          </p:nvPr>
        </p:nvSpPr>
        <p:spPr>
          <a:xfrm>
            <a:off x="4860032" y="2276872"/>
            <a:ext cx="3951795" cy="4176464"/>
          </a:xfrm>
        </p:spPr>
        <p:txBody>
          <a:bodyPr>
            <a:normAutofit fontScale="62500" lnSpcReduction="20000"/>
          </a:bodyPr>
          <a:lstStyle/>
          <a:p>
            <a:pPr algn="just"/>
            <a:r>
              <a:rPr lang="es-CO" b="0" dirty="0" smtClean="0"/>
              <a:t>     El </a:t>
            </a:r>
            <a:r>
              <a:rPr lang="es-CO" b="0" dirty="0"/>
              <a:t>organismo requiere ingerir proteínas (más de 600 músculos que tenemos cuyas células van cambiando, se van regenerando y para hacerlo necesitan de proteínas como la leche, las carnes y el huevo); vitaminas (nos protegen de las enfermedades son las que defienden nuestro organismo) y carbohidratos (son como la gasolina, nos dan energía para movernos, correr, saltar) </a:t>
            </a:r>
            <a:r>
              <a:rPr lang="es-CO" dirty="0"/>
              <a:t>.</a:t>
            </a:r>
          </a:p>
        </p:txBody>
      </p:sp>
      <p:sp>
        <p:nvSpPr>
          <p:cNvPr id="4" name="3 Marcador de texto"/>
          <p:cNvSpPr>
            <a:spLocks noGrp="1"/>
          </p:cNvSpPr>
          <p:nvPr>
            <p:ph type="body" sz="half" idx="2"/>
          </p:nvPr>
        </p:nvSpPr>
        <p:spPr/>
        <p:txBody>
          <a:bodyPr>
            <a:normAutofit/>
          </a:bodyPr>
          <a:lstStyle/>
          <a:p>
            <a:pPr algn="ctr"/>
            <a:r>
              <a:rPr lang="es-CO" sz="2800" dirty="0" smtClean="0">
                <a:latin typeface="AR HERMANN" pitchFamily="2" charset="0"/>
              </a:rPr>
              <a:t>PARA TENER EN CUENTA</a:t>
            </a:r>
            <a:endParaRPr lang="es-CO" sz="2800" dirty="0">
              <a:latin typeface="AR HERMANN" pitchFamily="2" charset="0"/>
            </a:endParaRPr>
          </a:p>
        </p:txBody>
      </p:sp>
    </p:spTree>
    <p:extLst>
      <p:ext uri="{BB962C8B-B14F-4D97-AF65-F5344CB8AC3E}">
        <p14:creationId xmlns:p14="http://schemas.microsoft.com/office/powerpoint/2010/main" xmlns="" val="665266431"/>
      </p:ext>
    </p:extLst>
  </p:cSld>
  <p:clrMapOvr>
    <a:masterClrMapping/>
  </p:clrMapOvr>
  <mc:AlternateContent xmlns:mc="http://schemas.openxmlformats.org/markup-compatibility/2006">
    <mc:Choice xmlns:p14="http://schemas.microsoft.com/office/powerpoint/2010/main" xmlns="" Requires="p14">
      <p:transition spd="slow" p14:dur="3400">
        <p14:reveal dir="r"/>
        <p:sndAc>
          <p:stSnd>
            <p:snd r:embed="rId3" name="push.wav"/>
          </p:stSnd>
        </p:sndAc>
      </p:transition>
    </mc:Choice>
    <mc:Fallback>
      <p:transition spd="slow">
        <p:fade/>
        <p:sndAc>
          <p:stSnd>
            <p:snd r:embed="rId2"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1600" dirty="0">
                <a:latin typeface="AR HERMANN" pitchFamily="2" charset="0"/>
              </a:rPr>
              <a:t>Los </a:t>
            </a:r>
            <a:r>
              <a:rPr lang="es-CO" sz="1600" dirty="0" smtClean="0">
                <a:latin typeface="AR HERMANN" pitchFamily="2" charset="0"/>
              </a:rPr>
              <a:t>hábitos </a:t>
            </a:r>
            <a:r>
              <a:rPr lang="es-CO" sz="1600" dirty="0">
                <a:latin typeface="AR HERMANN" pitchFamily="2" charset="0"/>
              </a:rPr>
              <a:t>alimenticios </a:t>
            </a:r>
            <a:r>
              <a:rPr lang="es-CO" sz="1600" dirty="0" smtClean="0">
                <a:latin typeface="AR HERMANN" pitchFamily="2" charset="0"/>
              </a:rPr>
              <a:t>Se deben </a:t>
            </a:r>
            <a:r>
              <a:rPr lang="es-CO" sz="1600" dirty="0">
                <a:latin typeface="AR HERMANN" pitchFamily="2" charset="0"/>
              </a:rPr>
              <a:t>aplicar en la casa y en la escuela. Sugerimos:</a:t>
            </a:r>
          </a:p>
        </p:txBody>
      </p:sp>
      <p:sp>
        <p:nvSpPr>
          <p:cNvPr id="3" name="2 Marcador de texto"/>
          <p:cNvSpPr>
            <a:spLocks noGrp="1"/>
          </p:cNvSpPr>
          <p:nvPr>
            <p:ph type="body" idx="1"/>
          </p:nvPr>
        </p:nvSpPr>
        <p:spPr/>
        <p:txBody>
          <a:bodyPr/>
          <a:lstStyle/>
          <a:p>
            <a:pPr algn="ctr"/>
            <a:r>
              <a:rPr lang="es-CO" b="1" dirty="0">
                <a:latin typeface="AR HERMANN" pitchFamily="2" charset="0"/>
              </a:rPr>
              <a:t>La lonchera </a:t>
            </a:r>
          </a:p>
        </p:txBody>
      </p:sp>
      <p:sp>
        <p:nvSpPr>
          <p:cNvPr id="4" name="3 Marcador de contenido"/>
          <p:cNvSpPr>
            <a:spLocks noGrp="1"/>
          </p:cNvSpPr>
          <p:nvPr>
            <p:ph sz="half" idx="2"/>
          </p:nvPr>
        </p:nvSpPr>
        <p:spPr/>
        <p:txBody>
          <a:bodyPr/>
          <a:lstStyle/>
          <a:p>
            <a:pPr algn="just"/>
            <a:r>
              <a:rPr lang="es-CO" dirty="0"/>
              <a:t>NO SUSTITUYE el desayuno, ni el almuerzo: Su hijo no aprovechara la mañana o la tarde si no ha ingerido alimentos.</a:t>
            </a:r>
          </a:p>
        </p:txBody>
      </p:sp>
      <p:sp>
        <p:nvSpPr>
          <p:cNvPr id="5" name="4 Marcador de texto"/>
          <p:cNvSpPr>
            <a:spLocks noGrp="1"/>
          </p:cNvSpPr>
          <p:nvPr>
            <p:ph type="body" sz="quarter" idx="3"/>
          </p:nvPr>
        </p:nvSpPr>
        <p:spPr/>
        <p:txBody>
          <a:bodyPr/>
          <a:lstStyle/>
          <a:p>
            <a:pPr algn="ctr"/>
            <a:r>
              <a:rPr lang="es-CO" b="1" dirty="0">
                <a:latin typeface="AR HERMANN" pitchFamily="2" charset="0"/>
              </a:rPr>
              <a:t>No envíe cosas que le disgusten</a:t>
            </a:r>
          </a:p>
        </p:txBody>
      </p:sp>
      <p:sp>
        <p:nvSpPr>
          <p:cNvPr id="6" name="5 Marcador de contenido"/>
          <p:cNvSpPr>
            <a:spLocks noGrp="1"/>
          </p:cNvSpPr>
          <p:nvPr>
            <p:ph sz="quarter" idx="4"/>
          </p:nvPr>
        </p:nvSpPr>
        <p:spPr/>
        <p:txBody>
          <a:bodyPr/>
          <a:lstStyle/>
          <a:p>
            <a:r>
              <a:rPr lang="es-CO" dirty="0"/>
              <a:t>• </a:t>
            </a:r>
            <a:r>
              <a:rPr lang="es-CO" dirty="0" smtClean="0"/>
              <a:t>: </a:t>
            </a:r>
            <a:r>
              <a:rPr lang="es-CO" dirty="0"/>
              <a:t>la maestra no hará el papel del “coco” para obligarlo a comer, sin previa conversación.</a:t>
            </a:r>
          </a:p>
        </p:txBody>
      </p:sp>
      <p:pic>
        <p:nvPicPr>
          <p:cNvPr id="1026" name="Picture 2" descr="http://blogs.elcomercio.pe/sanobocado/Loncher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4437112"/>
            <a:ext cx="2702074" cy="2083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hoy.ec/wp-content/uploads/2009/02/vdlonch.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2040" y="3861048"/>
            <a:ext cx="3480817" cy="26316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829832"/>
      </p:ext>
    </p:extLst>
  </p:cSld>
  <p:clrMapOvr>
    <a:masterClrMapping/>
  </p:clrMapOvr>
  <p:transition spd="slow">
    <p:push dir="u"/>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ircle(in)">
                                      <p:cBhvr>
                                        <p:cTn id="29" dur="20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1000" fill="hold"/>
                                        <p:tgtEl>
                                          <p:spTgt spid="1026"/>
                                        </p:tgtEl>
                                        <p:attrNameLst>
                                          <p:attrName>ppt_w</p:attrName>
                                        </p:attrNameLst>
                                      </p:cBhvr>
                                      <p:tavLst>
                                        <p:tav tm="0">
                                          <p:val>
                                            <p:fltVal val="0"/>
                                          </p:val>
                                        </p:tav>
                                        <p:tav tm="100000">
                                          <p:val>
                                            <p:strVal val="#ppt_w"/>
                                          </p:val>
                                        </p:tav>
                                      </p:tavLst>
                                    </p:anim>
                                    <p:anim calcmode="lin" valueType="num">
                                      <p:cBhvr>
                                        <p:cTn id="35" dur="1000" fill="hold"/>
                                        <p:tgtEl>
                                          <p:spTgt spid="1026"/>
                                        </p:tgtEl>
                                        <p:attrNameLst>
                                          <p:attrName>ppt_h</p:attrName>
                                        </p:attrNameLst>
                                      </p:cBhvr>
                                      <p:tavLst>
                                        <p:tav tm="0">
                                          <p:val>
                                            <p:fltVal val="0"/>
                                          </p:val>
                                        </p:tav>
                                        <p:tav tm="100000">
                                          <p:val>
                                            <p:strVal val="#ppt_h"/>
                                          </p:val>
                                        </p:tav>
                                      </p:tavLst>
                                    </p:anim>
                                    <p:anim calcmode="lin" valueType="num">
                                      <p:cBhvr>
                                        <p:cTn id="36" dur="1000" fill="hold"/>
                                        <p:tgtEl>
                                          <p:spTgt spid="1026"/>
                                        </p:tgtEl>
                                        <p:attrNameLst>
                                          <p:attrName>style.rotation</p:attrName>
                                        </p:attrNameLst>
                                      </p:cBhvr>
                                      <p:tavLst>
                                        <p:tav tm="0">
                                          <p:val>
                                            <p:fltVal val="90"/>
                                          </p:val>
                                        </p:tav>
                                        <p:tav tm="100000">
                                          <p:val>
                                            <p:fltVal val="0"/>
                                          </p:val>
                                        </p:tav>
                                      </p:tavLst>
                                    </p:anim>
                                    <p:animEffect transition="in" filter="fade">
                                      <p:cBhvr>
                                        <p:cTn id="37" dur="1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p:cTn id="42" dur="1000" fill="hold"/>
                                        <p:tgtEl>
                                          <p:spTgt spid="1028"/>
                                        </p:tgtEl>
                                        <p:attrNameLst>
                                          <p:attrName>ppt_w</p:attrName>
                                        </p:attrNameLst>
                                      </p:cBhvr>
                                      <p:tavLst>
                                        <p:tav tm="0">
                                          <p:val>
                                            <p:fltVal val="0"/>
                                          </p:val>
                                        </p:tav>
                                        <p:tav tm="100000">
                                          <p:val>
                                            <p:strVal val="#ppt_w"/>
                                          </p:val>
                                        </p:tav>
                                      </p:tavLst>
                                    </p:anim>
                                    <p:anim calcmode="lin" valueType="num">
                                      <p:cBhvr>
                                        <p:cTn id="43" dur="1000" fill="hold"/>
                                        <p:tgtEl>
                                          <p:spTgt spid="1028"/>
                                        </p:tgtEl>
                                        <p:attrNameLst>
                                          <p:attrName>ppt_h</p:attrName>
                                        </p:attrNameLst>
                                      </p:cBhvr>
                                      <p:tavLst>
                                        <p:tav tm="0">
                                          <p:val>
                                            <p:fltVal val="0"/>
                                          </p:val>
                                        </p:tav>
                                        <p:tav tm="100000">
                                          <p:val>
                                            <p:strVal val="#ppt_h"/>
                                          </p:val>
                                        </p:tav>
                                      </p:tavLst>
                                    </p:anim>
                                    <p:anim calcmode="lin" valueType="num">
                                      <p:cBhvr>
                                        <p:cTn id="44" dur="1000" fill="hold"/>
                                        <p:tgtEl>
                                          <p:spTgt spid="1028"/>
                                        </p:tgtEl>
                                        <p:attrNameLst>
                                          <p:attrName>style.rotation</p:attrName>
                                        </p:attrNameLst>
                                      </p:cBhvr>
                                      <p:tavLst>
                                        <p:tav tm="0">
                                          <p:val>
                                            <p:fltVal val="90"/>
                                          </p:val>
                                        </p:tav>
                                        <p:tav tm="100000">
                                          <p:val>
                                            <p:fltVal val="0"/>
                                          </p:val>
                                        </p:tav>
                                      </p:tavLst>
                                    </p:anim>
                                    <p:animEffect transition="in" filter="fade">
                                      <p:cBhvr>
                                        <p:cTn id="45"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1.bp.blogspot.com/-NPl9MXXGWIk/TVRKaA53uqI/AAAAAAAAAAs/6W1R-W2uUNY/s1600/gordito.jpeg"/>
          <p:cNvPicPr/>
          <p:nvPr/>
        </p:nvPicPr>
        <p:blipFill>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971600" y="1124744"/>
            <a:ext cx="7128792" cy="4680520"/>
          </a:xfrm>
          <a:prstGeom prst="rect">
            <a:avLst/>
          </a:prstGeom>
          <a:noFill/>
          <a:ln>
            <a:noFill/>
          </a:ln>
        </p:spPr>
      </p:pic>
      <p:sp>
        <p:nvSpPr>
          <p:cNvPr id="2" name="1 Título"/>
          <p:cNvSpPr>
            <a:spLocks noGrp="1"/>
          </p:cNvSpPr>
          <p:nvPr>
            <p:ph type="title"/>
          </p:nvPr>
        </p:nvSpPr>
        <p:spPr/>
        <p:txBody>
          <a:bodyPr/>
          <a:lstStyle/>
          <a:p>
            <a:pPr algn="ctr"/>
            <a:r>
              <a:rPr lang="es-CO" dirty="0">
                <a:latin typeface="AR HERMANN" pitchFamily="2" charset="0"/>
              </a:rPr>
              <a:t>LA OBESIDAD INFANTIL</a:t>
            </a:r>
          </a:p>
        </p:txBody>
      </p:sp>
      <p:sp>
        <p:nvSpPr>
          <p:cNvPr id="3" name="2 Marcador de texto"/>
          <p:cNvSpPr>
            <a:spLocks noGrp="1"/>
          </p:cNvSpPr>
          <p:nvPr>
            <p:ph type="body" idx="1"/>
          </p:nvPr>
        </p:nvSpPr>
        <p:spPr/>
        <p:txBody>
          <a:bodyPr/>
          <a:lstStyle/>
          <a:p>
            <a:endParaRPr lang="es-CO" dirty="0"/>
          </a:p>
        </p:txBody>
      </p:sp>
      <p:sp>
        <p:nvSpPr>
          <p:cNvPr id="4" name="3 Marcador de contenido"/>
          <p:cNvSpPr>
            <a:spLocks noGrp="1"/>
          </p:cNvSpPr>
          <p:nvPr>
            <p:ph sz="half" idx="2"/>
          </p:nvPr>
        </p:nvSpPr>
        <p:spPr/>
        <p:txBody>
          <a:bodyPr>
            <a:normAutofit lnSpcReduction="10000"/>
          </a:bodyPr>
          <a:lstStyle/>
          <a:p>
            <a:pPr algn="just"/>
            <a:r>
              <a:rPr lang="es-CO" dirty="0" smtClean="0"/>
              <a:t>     hoy </a:t>
            </a:r>
            <a:r>
              <a:rPr lang="es-CO" dirty="0"/>
              <a:t>en día, son muchos los niños que presentan este tipo de trastorno y que corren el peligro de presentar aun mayores riesgos de salud, inclusive, la muerte.</a:t>
            </a:r>
          </a:p>
          <a:p>
            <a:endParaRPr lang="es-CO" dirty="0" smtClean="0"/>
          </a:p>
          <a:p>
            <a:endParaRPr lang="es-CO" dirty="0"/>
          </a:p>
          <a:p>
            <a:endParaRPr lang="es-CO" dirty="0" smtClean="0"/>
          </a:p>
          <a:p>
            <a:endParaRPr lang="es-CO" dirty="0"/>
          </a:p>
          <a:p>
            <a:endParaRPr lang="es-CO" dirty="0" smtClean="0"/>
          </a:p>
          <a:p>
            <a:endParaRPr lang="es-CO" dirty="0"/>
          </a:p>
        </p:txBody>
      </p:sp>
      <p:sp>
        <p:nvSpPr>
          <p:cNvPr id="5" name="4 Marcador de texto"/>
          <p:cNvSpPr>
            <a:spLocks noGrp="1"/>
          </p:cNvSpPr>
          <p:nvPr>
            <p:ph type="body" sz="quarter" idx="3"/>
          </p:nvPr>
        </p:nvSpPr>
        <p:spPr/>
        <p:txBody>
          <a:bodyPr/>
          <a:lstStyle/>
          <a:p>
            <a:endParaRPr lang="es-CO" dirty="0"/>
          </a:p>
        </p:txBody>
      </p:sp>
      <p:sp>
        <p:nvSpPr>
          <p:cNvPr id="6" name="5 Marcador de contenido"/>
          <p:cNvSpPr>
            <a:spLocks noGrp="1"/>
          </p:cNvSpPr>
          <p:nvPr>
            <p:ph sz="quarter" idx="4"/>
          </p:nvPr>
        </p:nvSpPr>
        <p:spPr/>
        <p:txBody>
          <a:bodyPr>
            <a:noAutofit/>
          </a:bodyPr>
          <a:lstStyle/>
          <a:p>
            <a:pPr algn="just"/>
            <a:r>
              <a:rPr lang="es-CO" sz="1800" dirty="0" smtClean="0"/>
              <a:t>      Este trastorno </a:t>
            </a:r>
            <a:r>
              <a:rPr lang="es-CO" sz="1800" dirty="0"/>
              <a:t>que actualmente causa mucho debate a nivel mundial, </a:t>
            </a:r>
            <a:r>
              <a:rPr lang="es-CO" sz="1800" dirty="0" smtClean="0"/>
              <a:t> </a:t>
            </a:r>
            <a:r>
              <a:rPr lang="es-CO" sz="1800" dirty="0"/>
              <a:t>es preocupante sobretodo por el alto número de pacientes infantiles con problemas de obesidad. Se ha dado a lugar en culturas como la </a:t>
            </a:r>
            <a:r>
              <a:rPr lang="es-CO" sz="1800" dirty="0" smtClean="0"/>
              <a:t>Americana</a:t>
            </a:r>
            <a:r>
              <a:rPr lang="es-CO" sz="1800" dirty="0"/>
              <a:t>, en donde la comida rápida, ha remplazado a la comida sana, preparada en el hogar, con los ingredientes y suplementos necesarios para mantener saludable al organismo.</a:t>
            </a:r>
          </a:p>
        </p:txBody>
      </p:sp>
    </p:spTree>
    <p:extLst>
      <p:ext uri="{BB962C8B-B14F-4D97-AF65-F5344CB8AC3E}">
        <p14:creationId xmlns:p14="http://schemas.microsoft.com/office/powerpoint/2010/main" xmlns="" val="3589109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5500" y="620713"/>
            <a:ext cx="7493000" cy="5614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822960" y="188640"/>
            <a:ext cx="7520940" cy="725760"/>
          </a:xfrm>
        </p:spPr>
        <p:txBody>
          <a:bodyPr/>
          <a:lstStyle/>
          <a:p>
            <a:pPr algn="ctr">
              <a:lnSpc>
                <a:spcPct val="115000"/>
              </a:lnSpc>
              <a:spcAft>
                <a:spcPts val="1000"/>
              </a:spcAft>
            </a:pPr>
            <a:r>
              <a:rPr lang="es-ES" b="1" dirty="0">
                <a:latin typeface="Curlz MT"/>
                <a:ea typeface="Calibri"/>
                <a:cs typeface="Times New Roman"/>
              </a:rPr>
              <a:t>NIÑOS CANDIDATOS A OBESOS</a:t>
            </a:r>
            <a:r>
              <a:rPr lang="es-CO" sz="1800" dirty="0">
                <a:latin typeface="Calibri"/>
                <a:ea typeface="Calibri"/>
                <a:cs typeface="Times New Roman"/>
              </a:rPr>
              <a:t/>
            </a:r>
            <a:br>
              <a:rPr lang="es-CO" sz="1800" dirty="0">
                <a:latin typeface="Calibri"/>
                <a:ea typeface="Calibri"/>
                <a:cs typeface="Times New Roman"/>
              </a:rPr>
            </a:br>
            <a:endParaRPr lang="es-CO" dirty="0"/>
          </a:p>
        </p:txBody>
      </p:sp>
      <p:sp>
        <p:nvSpPr>
          <p:cNvPr id="3" name="2 Marcador de texto"/>
          <p:cNvSpPr>
            <a:spLocks noGrp="1"/>
          </p:cNvSpPr>
          <p:nvPr>
            <p:ph type="body" idx="1"/>
          </p:nvPr>
        </p:nvSpPr>
        <p:spPr>
          <a:xfrm>
            <a:off x="822960" y="548680"/>
            <a:ext cx="3200400" cy="1097240"/>
          </a:xfrm>
        </p:spPr>
        <p:txBody>
          <a:bodyPr>
            <a:noAutofit/>
          </a:bodyPr>
          <a:lstStyle/>
          <a:p>
            <a:r>
              <a:rPr lang="es-CO" sz="1100" dirty="0">
                <a:latin typeface="AR HERMANN" pitchFamily="2" charset="0"/>
              </a:rPr>
              <a:t>los embutidos y la vida sedentaria generan niños gordos. La obesidad induce a enfermedades que acortan la vida. </a:t>
            </a:r>
          </a:p>
        </p:txBody>
      </p:sp>
      <p:sp>
        <p:nvSpPr>
          <p:cNvPr id="4" name="3 Marcador de contenido"/>
          <p:cNvSpPr>
            <a:spLocks noGrp="1"/>
          </p:cNvSpPr>
          <p:nvPr>
            <p:ph sz="half" idx="2"/>
          </p:nvPr>
        </p:nvSpPr>
        <p:spPr>
          <a:xfrm>
            <a:off x="819150" y="1701848"/>
            <a:ext cx="3200400" cy="4895504"/>
          </a:xfrm>
        </p:spPr>
        <p:txBody>
          <a:bodyPr>
            <a:normAutofit fontScale="47500" lnSpcReduction="20000"/>
          </a:bodyPr>
          <a:lstStyle/>
          <a:p>
            <a:pPr algn="just"/>
            <a:r>
              <a:rPr lang="es-CO" sz="3800" b="0" dirty="0" smtClean="0"/>
              <a:t>      El </a:t>
            </a:r>
            <a:r>
              <a:rPr lang="es-CO" sz="3800" b="0" dirty="0"/>
              <a:t>informe explica que los niños que pesaron menos de 3,5 kilogramos al nacer o los que recibieron lactancia materna en los tres primeros meses de vida presentan menos tasas de obesidad, al igual que los que consumen frutas y verduras o realizan un desayuno completo. Son candidatos a obesos los niños sedentarios o que dedican mucho tiempo a ver la televisión o a jugar con el ordenador y los que consumen excesivamente productos azucarados, bollería, embutidos y refrescos.</a:t>
            </a:r>
          </a:p>
          <a:p>
            <a:pPr algn="just"/>
            <a:endParaRPr lang="es-CO" dirty="0"/>
          </a:p>
          <a:p>
            <a:pPr algn="just"/>
            <a:endParaRPr lang="es-CO" dirty="0"/>
          </a:p>
        </p:txBody>
      </p:sp>
      <p:sp>
        <p:nvSpPr>
          <p:cNvPr id="5" name="4 Marcador de texto"/>
          <p:cNvSpPr>
            <a:spLocks noGrp="1"/>
          </p:cNvSpPr>
          <p:nvPr>
            <p:ph type="body" sz="quarter" idx="3"/>
          </p:nvPr>
        </p:nvSpPr>
        <p:spPr/>
        <p:txBody>
          <a:bodyPr/>
          <a:lstStyle/>
          <a:p>
            <a:r>
              <a:rPr lang="es-CO" dirty="0">
                <a:latin typeface="AR HERMANN" pitchFamily="2" charset="0"/>
              </a:rPr>
              <a:t>PARA LOGRAR UNA BUENA NUTRICIÓN</a:t>
            </a:r>
          </a:p>
        </p:txBody>
      </p:sp>
      <p:sp>
        <p:nvSpPr>
          <p:cNvPr id="6" name="5 Marcador de contenido"/>
          <p:cNvSpPr>
            <a:spLocks noGrp="1"/>
          </p:cNvSpPr>
          <p:nvPr>
            <p:ph sz="quarter" idx="4"/>
          </p:nvPr>
        </p:nvSpPr>
        <p:spPr>
          <a:xfrm>
            <a:off x="4700016" y="1701848"/>
            <a:ext cx="3200400" cy="4463456"/>
          </a:xfrm>
        </p:spPr>
        <p:txBody>
          <a:bodyPr>
            <a:noAutofit/>
          </a:bodyPr>
          <a:lstStyle/>
          <a:p>
            <a:pPr algn="just"/>
            <a:r>
              <a:rPr lang="es-CO" sz="1800" b="0" dirty="0"/>
              <a:t>Según la Organización Mundial de la Salud (OMS), una alimentación saludable es aquella que cumple con estas características: lograr un equilibrio energético y un peso normal; sustituir las grasas saturadas por grasas insaturadas y tratar de eliminar los ácidos grasos </a:t>
            </a:r>
            <a:r>
              <a:rPr lang="es-CO" sz="1800" b="0" dirty="0" err="1"/>
              <a:t>trans</a:t>
            </a:r>
            <a:r>
              <a:rPr lang="es-CO" sz="1800" b="0" dirty="0"/>
              <a:t> (que reducen la cantidad de 'colesterol bueno' en la sangre); aumentar el consumo de frutas, legumbres y cereales, y limitar la ingesta de azúcares libres y de sal. </a:t>
            </a:r>
          </a:p>
        </p:txBody>
      </p:sp>
    </p:spTree>
    <p:extLst>
      <p:ext uri="{BB962C8B-B14F-4D97-AF65-F5344CB8AC3E}">
        <p14:creationId xmlns:p14="http://schemas.microsoft.com/office/powerpoint/2010/main" xmlns="" val="25380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2000"/>
                                        <p:tgtEl>
                                          <p:spTgt spid="2050"/>
                                        </p:tgtEl>
                                      </p:cBhvr>
                                    </p:animEffect>
                                    <p:anim calcmode="lin" valueType="num">
                                      <p:cBhvr>
                                        <p:cTn id="39" dur="2000" fill="hold"/>
                                        <p:tgtEl>
                                          <p:spTgt spid="2050"/>
                                        </p:tgtEl>
                                        <p:attrNameLst>
                                          <p:attrName>ppt_w</p:attrName>
                                        </p:attrNameLst>
                                      </p:cBhvr>
                                      <p:tavLst>
                                        <p:tav tm="0" fmla="#ppt_w*sin(2.5*pi*$)">
                                          <p:val>
                                            <p:fltVal val="0"/>
                                          </p:val>
                                        </p:tav>
                                        <p:tav tm="100000">
                                          <p:val>
                                            <p:fltVal val="1"/>
                                          </p:val>
                                        </p:tav>
                                      </p:tavLst>
                                    </p:anim>
                                    <p:anim calcmode="lin" valueType="num">
                                      <p:cBhvr>
                                        <p:cTn id="40"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683568" y="692696"/>
            <a:ext cx="3344416" cy="3960440"/>
          </a:xfrm>
        </p:spPr>
        <p:txBody>
          <a:bodyPr>
            <a:normAutofit/>
          </a:bodyPr>
          <a:lstStyle/>
          <a:p>
            <a:pPr algn="just"/>
            <a:r>
              <a:rPr lang="es-CO" dirty="0" smtClean="0"/>
              <a:t>    La </a:t>
            </a:r>
            <a:r>
              <a:rPr lang="es-CO" dirty="0"/>
              <a:t>expectativa de vida crecería si los vegetales olieran como el tocino. El sedentarismo puede hacer por primera vez que los hijos vivan menos que los padres.</a:t>
            </a:r>
          </a:p>
        </p:txBody>
      </p:sp>
      <p:pic>
        <p:nvPicPr>
          <p:cNvPr id="7" name="il_fi" descr="http://mujer-bonita.net/wp-content/d5.jpg"/>
          <p:cNvPicPr>
            <a:picLocks noGrp="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4211960" y="476672"/>
            <a:ext cx="4464496" cy="5256584"/>
          </a:xfrm>
          <a:prstGeom prst="rect">
            <a:avLst/>
          </a:prstGeom>
          <a:noFill/>
          <a:ln>
            <a:noFill/>
          </a:ln>
        </p:spPr>
      </p:pic>
    </p:spTree>
    <p:extLst>
      <p:ext uri="{BB962C8B-B14F-4D97-AF65-F5344CB8AC3E}">
        <p14:creationId xmlns:p14="http://schemas.microsoft.com/office/powerpoint/2010/main" xmlns="" val="207719913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breeze.wav"/>
          </p:stSnd>
        </p:sndAc>
      </p:transition>
    </mc:Choice>
    <mc:Fallback>
      <p:transition spd="slow">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813" descr="golosinas"/>
          <p:cNvPicPr/>
          <p:nvPr/>
        </p:nvPicPr>
        <p:blipFill>
          <a:blip r:embed="rId3">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899592" y="1196752"/>
            <a:ext cx="7560840" cy="5256584"/>
          </a:xfrm>
          <a:prstGeom prst="rect">
            <a:avLst/>
          </a:prstGeom>
          <a:noFill/>
          <a:ln>
            <a:noFill/>
          </a:ln>
        </p:spPr>
      </p:pic>
      <p:sp>
        <p:nvSpPr>
          <p:cNvPr id="2" name="1 Título"/>
          <p:cNvSpPr>
            <a:spLocks noGrp="1"/>
          </p:cNvSpPr>
          <p:nvPr>
            <p:ph type="title"/>
          </p:nvPr>
        </p:nvSpPr>
        <p:spPr>
          <a:xfrm>
            <a:off x="822960" y="365760"/>
            <a:ext cx="7520940" cy="1119024"/>
          </a:xfrm>
        </p:spPr>
        <p:txBody>
          <a:bodyPr/>
          <a:lstStyle/>
          <a:p>
            <a:pPr algn="ctr"/>
            <a:r>
              <a:rPr lang="es-ES" sz="2400" b="1" dirty="0">
                <a:latin typeface="Curlz MT"/>
                <a:ea typeface="Times New Roman"/>
              </a:rPr>
              <a:t>UNA MALA ALIMENTACION AFECTA TAMBIEN LA SALUD ORAL DE NUESTROS HIJOS</a:t>
            </a:r>
            <a:r>
              <a:rPr lang="es-CO" sz="2000" dirty="0">
                <a:latin typeface="Times New Roman"/>
                <a:ea typeface="Times New Roman"/>
              </a:rPr>
              <a:t/>
            </a:r>
            <a:br>
              <a:rPr lang="es-CO" sz="2000" dirty="0">
                <a:latin typeface="Times New Roman"/>
                <a:ea typeface="Times New Roman"/>
              </a:rPr>
            </a:br>
            <a:endParaRPr lang="es-CO" dirty="0"/>
          </a:p>
        </p:txBody>
      </p:sp>
      <p:sp>
        <p:nvSpPr>
          <p:cNvPr id="3" name="2 Marcador de texto"/>
          <p:cNvSpPr>
            <a:spLocks noGrp="1"/>
          </p:cNvSpPr>
          <p:nvPr>
            <p:ph type="body" idx="1"/>
          </p:nvPr>
        </p:nvSpPr>
        <p:spPr/>
        <p:txBody>
          <a:bodyPr/>
          <a:lstStyle/>
          <a:p>
            <a:pPr algn="ctr"/>
            <a:r>
              <a:rPr lang="es-CO" b="1" dirty="0">
                <a:latin typeface="AR HERMANN" pitchFamily="2" charset="0"/>
              </a:rPr>
              <a:t>La inadecuada alimentación </a:t>
            </a:r>
          </a:p>
        </p:txBody>
      </p:sp>
      <p:sp>
        <p:nvSpPr>
          <p:cNvPr id="4" name="3 Marcador de contenido"/>
          <p:cNvSpPr>
            <a:spLocks noGrp="1"/>
          </p:cNvSpPr>
          <p:nvPr>
            <p:ph sz="half" idx="2"/>
          </p:nvPr>
        </p:nvSpPr>
        <p:spPr/>
        <p:txBody>
          <a:bodyPr>
            <a:normAutofit fontScale="92500" lnSpcReduction="20000"/>
          </a:bodyPr>
          <a:lstStyle/>
          <a:p>
            <a:pPr algn="just"/>
            <a:r>
              <a:rPr lang="es-CO" dirty="0" smtClean="0"/>
              <a:t>     forma </a:t>
            </a:r>
            <a:r>
              <a:rPr lang="es-CO" dirty="0"/>
              <a:t>parte del estilo de vida actual que lleva la mayor porción de la población en el mundo. Éstas características y hábitos de vida generan las típicas enfermedades del siglo XXI que ya conocemos todos.</a:t>
            </a:r>
          </a:p>
        </p:txBody>
      </p:sp>
      <p:sp>
        <p:nvSpPr>
          <p:cNvPr id="5" name="4 Marcador de texto"/>
          <p:cNvSpPr>
            <a:spLocks noGrp="1"/>
          </p:cNvSpPr>
          <p:nvPr>
            <p:ph type="body" sz="quarter" idx="3"/>
          </p:nvPr>
        </p:nvSpPr>
        <p:spPr/>
        <p:txBody>
          <a:bodyPr/>
          <a:lstStyle/>
          <a:p>
            <a:pPr algn="ctr"/>
            <a:r>
              <a:rPr lang="es-CO" b="1" dirty="0" smtClean="0">
                <a:latin typeface="AR HERMANN" pitchFamily="2" charset="0"/>
              </a:rPr>
              <a:t>Nuestros dientes</a:t>
            </a:r>
            <a:endParaRPr lang="es-CO" b="1" dirty="0">
              <a:latin typeface="AR HERMANN" pitchFamily="2" charset="0"/>
            </a:endParaRPr>
          </a:p>
        </p:txBody>
      </p:sp>
      <p:sp>
        <p:nvSpPr>
          <p:cNvPr id="6" name="5 Marcador de contenido"/>
          <p:cNvSpPr>
            <a:spLocks noGrp="1"/>
          </p:cNvSpPr>
          <p:nvPr>
            <p:ph sz="quarter" idx="4"/>
          </p:nvPr>
        </p:nvSpPr>
        <p:spPr>
          <a:xfrm>
            <a:off x="4700016" y="1701848"/>
            <a:ext cx="3200400" cy="4751488"/>
          </a:xfrm>
        </p:spPr>
        <p:txBody>
          <a:bodyPr>
            <a:normAutofit fontScale="62500" lnSpcReduction="20000"/>
          </a:bodyPr>
          <a:lstStyle/>
          <a:p>
            <a:r>
              <a:rPr lang="es-CO" sz="2600" dirty="0" smtClean="0"/>
              <a:t>      También </a:t>
            </a:r>
            <a:r>
              <a:rPr lang="es-CO" sz="2600" dirty="0"/>
              <a:t>sabemos que la salud de nuestros dientes se encuentra íntimamente relacionada con nuestros hábitos alimentarios, pero en la mayoría de los casos no tomamos conciencia de que las enfermedades bucales también requieren de nuestra atención y forman parte de las patologías originadas por el estilo de vida actual. </a:t>
            </a:r>
          </a:p>
          <a:p>
            <a:r>
              <a:rPr lang="es-CO" sz="2600" dirty="0" smtClean="0"/>
              <a:t>      Esto </a:t>
            </a:r>
            <a:r>
              <a:rPr lang="es-CO" sz="2600" dirty="0"/>
              <a:t>queda comprobado cuando a diario no tenemos tiempo para sentarnos a comer con tranquilidad o para cocinar algo en nuestra casa y optamos por la comida rápida, rica en azúcares simples y carbohidratos que proveen del sustrato ideal para las bacterias creadoras de caries dentales.</a:t>
            </a:r>
          </a:p>
          <a:p>
            <a:endParaRPr lang="es-CO" sz="2600"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xmlns="" val="111608515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5" name="wind.wav"/>
          </p:stSnd>
        </p:sndAc>
      </p:transition>
    </mc:Choice>
    <mc:Fallback>
      <p:transition spd="slow">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ircle(in)">
                                      <p:cBhvr>
                                        <p:cTn id="21" dur="2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latin typeface="AR HERMANN" pitchFamily="2" charset="0"/>
              </a:rPr>
              <a:t>PIRAMIDE NUTRICIONAL</a:t>
            </a:r>
            <a:endParaRPr lang="es-CO" dirty="0">
              <a:latin typeface="AR HERMANN" pitchFamily="2" charset="0"/>
            </a:endParaRPr>
          </a:p>
        </p:txBody>
      </p:sp>
      <p:pic>
        <p:nvPicPr>
          <p:cNvPr id="4" name="il_fi" descr="http://www.omnimendoza.com.ar/fs_files/user_img/alimentacion.jpg"/>
          <p:cNvPicPr>
            <a:picLocks noGrp="1"/>
          </p:cNvPicPr>
          <p:nvPr>
            <p:ph idx="1"/>
          </p:nvPr>
        </p:nvPicPr>
        <p:blipFill rotWithShape="1">
          <a:blip r:embed="rId2">
            <a:extLst>
              <a:ext uri="{28A0092B-C50C-407E-A947-70E740481C1C}">
                <a14:useLocalDpi xmlns:a14="http://schemas.microsoft.com/office/drawing/2010/main" xmlns="" val="0"/>
              </a:ext>
            </a:extLst>
          </a:blip>
          <a:srcRect b="4664"/>
          <a:stretch/>
        </p:blipFill>
        <p:spPr bwMode="auto">
          <a:xfrm>
            <a:off x="899592" y="1196752"/>
            <a:ext cx="7704856" cy="4942791"/>
          </a:xfrm>
          <a:prstGeom prst="rect">
            <a:avLst/>
          </a:prstGeom>
          <a:noFill/>
          <a:ln>
            <a:noFill/>
          </a:ln>
        </p:spPr>
      </p:pic>
    </p:spTree>
    <p:extLst>
      <p:ext uri="{BB962C8B-B14F-4D97-AF65-F5344CB8AC3E}">
        <p14:creationId xmlns:p14="http://schemas.microsoft.com/office/powerpoint/2010/main" xmlns="" val="15372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4"/>
                                        </p:tgtEl>
                                        <p:attrNameLst>
                                          <p:attrName>ppt_w</p:attrName>
                                        </p:attrNameLst>
                                      </p:cBhvr>
                                      <p:tavLst>
                                        <p:tav tm="0">
                                          <p:val>
                                            <p:strVal val="ppt_w"/>
                                          </p:val>
                                        </p:tav>
                                        <p:tav tm="100000">
                                          <p:val>
                                            <p:fltVal val="0"/>
                                          </p:val>
                                        </p:tav>
                                      </p:tavLst>
                                    </p:anim>
                                    <p:anim calcmode="lin" valueType="num">
                                      <p:cBhvr>
                                        <p:cTn id="14" dur="1000"/>
                                        <p:tgtEl>
                                          <p:spTgt spid="4"/>
                                        </p:tgtEl>
                                        <p:attrNameLst>
                                          <p:attrName>ppt_h</p:attrName>
                                        </p:attrNameLst>
                                      </p:cBhvr>
                                      <p:tavLst>
                                        <p:tav tm="0">
                                          <p:val>
                                            <p:strVal val="ppt_h"/>
                                          </p:val>
                                        </p:tav>
                                        <p:tav tm="100000">
                                          <p:val>
                                            <p:fltVal val="0"/>
                                          </p:val>
                                        </p:tav>
                                      </p:tavLst>
                                    </p:anim>
                                    <p:anim calcmode="lin" valueType="num">
                                      <p:cBhvr>
                                        <p:cTn id="15" dur="1000"/>
                                        <p:tgtEl>
                                          <p:spTgt spid="4"/>
                                        </p:tgtEl>
                                        <p:attrNameLst>
                                          <p:attrName>style.rotation</p:attrName>
                                        </p:attrNameLst>
                                      </p:cBhvr>
                                      <p:tavLst>
                                        <p:tav tm="0">
                                          <p:val>
                                            <p:fltVal val="0"/>
                                          </p:val>
                                        </p:tav>
                                        <p:tav tm="100000">
                                          <p:val>
                                            <p:fltVal val="90"/>
                                          </p:val>
                                        </p:tav>
                                      </p:tavLst>
                                    </p:anim>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105</TotalTime>
  <Words>946</Words>
  <Application>Microsoft Office PowerPoint</Application>
  <PresentationFormat>Presentación en pantalla (4:3)</PresentationFormat>
  <Paragraphs>55</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Ángulos</vt:lpstr>
      <vt:lpstr>Bienvenidos a nuestro taller de padres</vt:lpstr>
      <vt:lpstr>UNA BUENA NUTRICIÓN</vt:lpstr>
      <vt:lpstr>     </vt:lpstr>
      <vt:lpstr>Los hábitos alimenticios Se deben aplicar en la casa y en la escuela. Sugerimos:</vt:lpstr>
      <vt:lpstr>LA OBESIDAD INFANTIL</vt:lpstr>
      <vt:lpstr>NIÑOS CANDIDATOS A OBESOS </vt:lpstr>
      <vt:lpstr>Diapositiva 7</vt:lpstr>
      <vt:lpstr>UNA MALA ALIMENTACION AFECTA TAMBIEN LA SALUD ORAL DE NUESTROS HIJOS </vt:lpstr>
      <vt:lpstr>PIRAMIDE NUTRICIONAL</vt:lpstr>
      <vt:lpstr>LA ALIMENTACIÓN Y EL AMBIENTE SALUDABLE</vt:lpstr>
      <vt:lpstr>¿Y COMO HACER UN BUEN DESAYUNO Y UNA BUENA LONCHERA? </vt:lpstr>
      <vt:lpstr>MUCHAS GRACIAS PADRES DE FAMILIA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nuestro taller de padres</dc:title>
  <dc:creator>diana</dc:creator>
  <cp:lastModifiedBy>WinuE</cp:lastModifiedBy>
  <cp:revision>13</cp:revision>
  <dcterms:created xsi:type="dcterms:W3CDTF">2012-03-06T22:42:20Z</dcterms:created>
  <dcterms:modified xsi:type="dcterms:W3CDTF">2012-03-22T16:41:40Z</dcterms:modified>
</cp:coreProperties>
</file>