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1" r:id="rId12"/>
    <p:sldId id="282" r:id="rId13"/>
    <p:sldId id="283" r:id="rId14"/>
    <p:sldId id="284" r:id="rId15"/>
    <p:sldId id="285" r:id="rId16"/>
    <p:sldId id="286" r:id="rId17"/>
    <p:sldId id="287" r:id="rId18"/>
    <p:sldId id="289" r:id="rId1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41708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3394968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191684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269154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395906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152619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3087887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3543330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919237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14173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D5B1366-4C65-49DE-8FB1-F12FC0D83E25}" type="datetimeFigureOut">
              <a:rPr lang="es-CO" smtClean="0"/>
              <a:pPr/>
              <a:t>22/03/2012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177669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B1366-4C65-49DE-8FB1-F12FC0D83E25}" type="datetimeFigureOut">
              <a:rPr lang="es-CO" smtClean="0"/>
              <a:pPr/>
              <a:t>22/03/2012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C0464-202F-480C-BBC3-9DD1B8D05BE2}" type="slidenum">
              <a:rPr lang="es-CO" smtClean="0"/>
              <a:pPr/>
              <a:t>‹Nº›</a:t>
            </a:fld>
            <a:endParaRPr lang="es-CO"/>
          </a:p>
        </p:txBody>
      </p:sp>
    </p:spTree>
    <p:extLst>
      <p:ext uri="{BB962C8B-B14F-4D97-AF65-F5344CB8AC3E}">
        <p14:creationId xmlns:p14="http://schemas.microsoft.com/office/powerpoint/2010/main" xmlns="" val="3865647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Hoja_de_c_lculo_de_Microsoft_Office_Excel1.xlsx"/><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package" Target="../embeddings/Hoja_de_c_lculo_de_Microsoft_Office_Excel2.xls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ctrTitle"/>
          </p:nvPr>
        </p:nvSpPr>
        <p:spPr>
          <a:xfrm>
            <a:off x="827584" y="1556792"/>
            <a:ext cx="7772400" cy="792088"/>
          </a:xfrm>
        </p:spPr>
        <p:txBody>
          <a:bodyPr>
            <a:normAutofit fontScale="90000"/>
          </a:bodyPr>
          <a:lstStyle/>
          <a:p>
            <a:r>
              <a:rPr lang="es-ES" i="1" dirty="0"/>
              <a:t>Trastornos específicos del aprendizaje</a:t>
            </a:r>
            <a:br>
              <a:rPr lang="es-ES" i="1" dirty="0"/>
            </a:br>
            <a:r>
              <a:rPr lang="es-ES" dirty="0"/>
              <a:t> </a:t>
            </a:r>
            <a:br>
              <a:rPr lang="es-ES" dirty="0"/>
            </a:br>
            <a:endParaRPr lang="es-CO" dirty="0"/>
          </a:p>
        </p:txBody>
      </p:sp>
      <p:sp>
        <p:nvSpPr>
          <p:cNvPr id="8" name="7 Subtítulo"/>
          <p:cNvSpPr>
            <a:spLocks noGrp="1"/>
          </p:cNvSpPr>
          <p:nvPr>
            <p:ph type="subTitle" idx="1"/>
          </p:nvPr>
        </p:nvSpPr>
        <p:spPr>
          <a:xfrm>
            <a:off x="1475656" y="5877272"/>
            <a:ext cx="6400800" cy="625624"/>
          </a:xfrm>
        </p:spPr>
        <p:txBody>
          <a:bodyPr>
            <a:normAutofit fontScale="25000" lnSpcReduction="20000"/>
          </a:bodyPr>
          <a:lstStyle/>
          <a:p>
            <a:r>
              <a:rPr lang="es-CO" sz="9600" b="1" dirty="0"/>
              <a:t>Liceo los Ángeles</a:t>
            </a:r>
          </a:p>
          <a:p>
            <a:r>
              <a:rPr lang="es-CO" sz="9600" b="1" dirty="0" smtClean="0"/>
              <a:t>Coordinación </a:t>
            </a:r>
            <a:r>
              <a:rPr lang="es-CO" sz="9600" b="1" dirty="0"/>
              <a:t>Académica</a:t>
            </a:r>
          </a:p>
          <a:p>
            <a:r>
              <a:rPr lang="es-CO" dirty="0"/>
              <a:t> </a:t>
            </a:r>
          </a:p>
          <a:p>
            <a:endParaRPr lang="es-CO" dirty="0"/>
          </a:p>
        </p:txBody>
      </p:sp>
      <p:pic>
        <p:nvPicPr>
          <p:cNvPr id="1026" name="Picture 2" descr="problemas-de-aprendizaje"/>
          <p:cNvPicPr>
            <a:picLocks noGrp="1" noChangeAspect="1" noChangeArrowheads="1"/>
          </p:cNvPicPr>
          <p:nvPr>
            <p:ph type="pic" idx="4294967295"/>
          </p:nvPr>
        </p:nvPicPr>
        <p:blipFill>
          <a:blip r:embed="rId2">
            <a:extLst>
              <a:ext uri="{28A0092B-C50C-407E-A947-70E740481C1C}">
                <a14:useLocalDpi xmlns:a14="http://schemas.microsoft.com/office/drawing/2010/main" xmlns="" val="0"/>
              </a:ext>
            </a:extLst>
          </a:blip>
          <a:srcRect t="13514" b="13514"/>
          <a:stretch>
            <a:fillRect/>
          </a:stretch>
        </p:blipFill>
        <p:spPr bwMode="auto">
          <a:xfrm>
            <a:off x="2699792" y="2060848"/>
            <a:ext cx="4320480" cy="3240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Lst>
        </p:spPr>
      </p:pic>
    </p:spTree>
    <p:extLst>
      <p:ext uri="{BB962C8B-B14F-4D97-AF65-F5344CB8AC3E}">
        <p14:creationId xmlns:p14="http://schemas.microsoft.com/office/powerpoint/2010/main" xmlns="" val="1128329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
            </a:r>
            <a:br>
              <a:rPr lang="es-CO" b="1" dirty="0" smtClean="0"/>
            </a:br>
            <a:r>
              <a:rPr lang="es-CO" b="1" dirty="0" smtClean="0">
                <a:solidFill>
                  <a:srgbClr val="C00000"/>
                </a:solidFill>
                <a:hlinkClick r:id="rId2" action="ppaction://hlinksldjump"/>
              </a:rPr>
              <a:t>TRASTORNOS </a:t>
            </a:r>
            <a:r>
              <a:rPr lang="es-CO" b="1" dirty="0">
                <a:solidFill>
                  <a:srgbClr val="C00000"/>
                </a:solidFill>
                <a:hlinkClick r:id="rId2" action="ppaction://hlinksldjump"/>
              </a:rPr>
              <a:t>DE CONDUCTA</a:t>
            </a:r>
            <a:r>
              <a:rPr lang="es-CO" dirty="0">
                <a:solidFill>
                  <a:srgbClr val="C00000"/>
                </a:solidFill>
                <a:hlinkClick r:id="rId2" action="ppaction://hlinksldjump"/>
              </a:rPr>
              <a:t/>
            </a:r>
            <a:br>
              <a:rPr lang="es-CO" dirty="0">
                <a:solidFill>
                  <a:srgbClr val="C00000"/>
                </a:solidFill>
                <a:hlinkClick r:id="rId2" action="ppaction://hlinksldjump"/>
              </a:rPr>
            </a:br>
            <a:endParaRPr lang="es-CO" dirty="0">
              <a:solidFill>
                <a:srgbClr val="C00000"/>
              </a:solidFill>
            </a:endParaRPr>
          </a:p>
        </p:txBody>
      </p:sp>
      <p:sp>
        <p:nvSpPr>
          <p:cNvPr id="3" name="2 Marcador de contenido"/>
          <p:cNvSpPr>
            <a:spLocks noGrp="1"/>
          </p:cNvSpPr>
          <p:nvPr>
            <p:ph idx="1"/>
          </p:nvPr>
        </p:nvSpPr>
        <p:spPr/>
        <p:txBody>
          <a:bodyPr/>
          <a:lstStyle/>
          <a:p>
            <a:r>
              <a:rPr lang="es-CO"/>
              <a:t>T.D.H.A.(Trastorno Déficit Atencional con Hiperactividad)</a:t>
            </a:r>
          </a:p>
          <a:p>
            <a:endParaRPr lang="es-CO" dirty="0"/>
          </a:p>
        </p:txBody>
      </p:sp>
      <p:pic>
        <p:nvPicPr>
          <p:cNvPr id="4098" name="Picture 2" descr="http://psicoaprendizajes.files.wordpress.com/2010/12/www-enojado-calmado.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98700" y="2697100"/>
            <a:ext cx="5153620" cy="34930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19070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Objeto"/>
          <p:cNvGraphicFramePr>
            <a:graphicFrameLocks noChangeAspect="1"/>
          </p:cNvGraphicFramePr>
          <p:nvPr>
            <p:extLst>
              <p:ext uri="{D42A27DB-BD31-4B8C-83A1-F6EECF244321}">
                <p14:modId xmlns:p14="http://schemas.microsoft.com/office/powerpoint/2010/main" xmlns="" val="2494656666"/>
              </p:ext>
            </p:extLst>
          </p:nvPr>
        </p:nvGraphicFramePr>
        <p:xfrm>
          <a:off x="257175" y="604838"/>
          <a:ext cx="8629650" cy="5648325"/>
        </p:xfrm>
        <a:graphic>
          <a:graphicData uri="http://schemas.openxmlformats.org/presentationml/2006/ole">
            <p:oleObj spid="_x0000_s2056" name="Hoja de cálculo" r:id="rId3" imgW="8629740" imgH="5648360" progId="Excel.Sheet.12">
              <p:embed/>
            </p:oleObj>
          </a:graphicData>
        </a:graphic>
      </p:graphicFrame>
      <p:pic>
        <p:nvPicPr>
          <p:cNvPr id="10" name="Picture 4" descr="http://2.bp.blogspot.com/-LEGpPprpkRc/Tbq8gtpRivI/AAAAAAAAAAk/wA8FxjKzp4g/s1600/discalculia%255B1%255D.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660232" y="4869160"/>
            <a:ext cx="2144268" cy="127635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2" descr="http://mokasan.blogia.com/upload/20100924052154-2.-ilegible.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660232" y="3140968"/>
            <a:ext cx="1957261" cy="1382316"/>
          </a:xfrm>
          <a:prstGeom prst="rect">
            <a:avLst/>
          </a:prstGeom>
          <a:noFill/>
          <a:extLst>
            <a:ext uri="{909E8E84-426E-40DD-AFC4-6F175D3DCCD1}">
              <a14:hiddenFill xmlns:a14="http://schemas.microsoft.com/office/drawing/2010/main" xmlns="">
                <a:solidFill>
                  <a:srgbClr val="FFFFFF"/>
                </a:solidFill>
              </a14:hiddenFill>
            </a:ext>
          </a:extLst>
        </p:spPr>
      </p:pic>
      <p:pic>
        <p:nvPicPr>
          <p:cNvPr id="2053" name="Picture 5" descr="http://t2.gstatic.com/images?q=tbn:ANd9GcTHGRFc0Fra_5wdu1ljmhjPhe7SyBUHrrfJsmNn1oYqHYp1O-UcMQ"/>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660232" y="908720"/>
            <a:ext cx="1897781" cy="172819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04717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Objeto"/>
          <p:cNvGraphicFramePr>
            <a:graphicFrameLocks noChangeAspect="1"/>
          </p:cNvGraphicFramePr>
          <p:nvPr>
            <p:extLst>
              <p:ext uri="{D42A27DB-BD31-4B8C-83A1-F6EECF244321}">
                <p14:modId xmlns:p14="http://schemas.microsoft.com/office/powerpoint/2010/main" xmlns="" val="494496417"/>
              </p:ext>
            </p:extLst>
          </p:nvPr>
        </p:nvGraphicFramePr>
        <p:xfrm>
          <a:off x="323850" y="188913"/>
          <a:ext cx="8629650" cy="6419850"/>
        </p:xfrm>
        <a:graphic>
          <a:graphicData uri="http://schemas.openxmlformats.org/presentationml/2006/ole">
            <p:oleObj spid="_x0000_s3078" name="Hoja de cálculo" r:id="rId3" imgW="8629740" imgH="6419830" progId="Excel.Sheet.12">
              <p:embed/>
            </p:oleObj>
          </a:graphicData>
        </a:graphic>
      </p:graphicFrame>
    </p:spTree>
    <p:extLst>
      <p:ext uri="{BB962C8B-B14F-4D97-AF65-F5344CB8AC3E}">
        <p14:creationId xmlns:p14="http://schemas.microsoft.com/office/powerpoint/2010/main" xmlns="" val="866170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3141058814"/>
              </p:ext>
            </p:extLst>
          </p:nvPr>
        </p:nvGraphicFramePr>
        <p:xfrm>
          <a:off x="251521" y="404663"/>
          <a:ext cx="8435278" cy="5652878"/>
        </p:xfrm>
        <a:graphic>
          <a:graphicData uri="http://schemas.openxmlformats.org/drawingml/2006/table">
            <a:tbl>
              <a:tblPr/>
              <a:tblGrid>
                <a:gridCol w="2133959"/>
                <a:gridCol w="2145130"/>
                <a:gridCol w="2145130"/>
                <a:gridCol w="2011059"/>
              </a:tblGrid>
              <a:tr h="1217687">
                <a:tc rowSpan="8">
                  <a:txBody>
                    <a:bodyPr/>
                    <a:lstStyle/>
                    <a:p>
                      <a:pPr algn="ctr" rtl="0" fontAlgn="ctr">
                        <a:buClr>
                          <a:srgbClr val="000000"/>
                        </a:buClr>
                        <a:buSzPts val="1400"/>
                        <a:buFont typeface="Arial"/>
                        <a:buChar char="D"/>
                      </a:pPr>
                      <a:r>
                        <a:rPr lang="es-CO" sz="1200" b="0" i="0" u="none" strike="noStrike" dirty="0">
                          <a:solidFill>
                            <a:srgbClr val="000000"/>
                          </a:solidFill>
                          <a:effectLst/>
                          <a:latin typeface="+mj-lt"/>
                        </a:rPr>
                        <a:t>islexia</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buClr>
                          <a:srgbClr val="000000"/>
                        </a:buClr>
                        <a:buSzPts val="1200"/>
                        <a:buFont typeface="Arial"/>
                        <a:buChar char="•"/>
                      </a:pPr>
                      <a:r>
                        <a:rPr lang="es-CO" sz="1200" b="0" i="0" u="none" strike="noStrike" dirty="0">
                          <a:solidFill>
                            <a:srgbClr val="000000"/>
                          </a:solidFill>
                          <a:effectLst/>
                          <a:latin typeface="+mj-lt"/>
                        </a:rPr>
                        <a:t>Dificultad para leer oraciones o palabras sencillas. Suelen presentarse problema frecuentes con palabras cortas como del o por</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just" fontAlgn="ctr"/>
                      <a:r>
                        <a:rPr lang="es-CO" sz="1200" b="0" i="0" u="none" strike="noStrike" dirty="0">
                          <a:solidFill>
                            <a:srgbClr val="000000"/>
                          </a:solidFill>
                          <a:effectLst/>
                          <a:latin typeface="+mj-lt"/>
                        </a:rPr>
                        <a:t>Nombrar objetos cuando se pasea por la calle o en coche, </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8">
                  <a:txBody>
                    <a:bodyPr/>
                    <a:lstStyle/>
                    <a:p>
                      <a:pPr algn="ctr" fontAlgn="b"/>
                      <a:r>
                        <a:rPr lang="es-CO" sz="1200" b="0" i="0" u="none" strike="noStrike">
                          <a:solidFill>
                            <a:srgbClr val="000000"/>
                          </a:solidFill>
                          <a:effectLst/>
                          <a:latin typeface="Calibri"/>
                        </a:rPr>
                        <a:t> </a:t>
                      </a:r>
                    </a:p>
                  </a:txBody>
                  <a:tcPr marL="9090" marR="9090" marT="90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9596">
                <a:tc vMerge="1">
                  <a:txBody>
                    <a:bodyPr/>
                    <a:lstStyle/>
                    <a:p>
                      <a:endParaRPr lang="es-CO"/>
                    </a:p>
                  </a:txBody>
                  <a:tcPr/>
                </a:tc>
                <a:tc>
                  <a:txBody>
                    <a:bodyPr/>
                    <a:lstStyle/>
                    <a:p>
                      <a:pPr algn="l" fontAlgn="ctr">
                        <a:buClr>
                          <a:srgbClr val="000000"/>
                        </a:buClr>
                        <a:buSzPts val="1200"/>
                        <a:buFont typeface="Arial"/>
                        <a:buChar char="•"/>
                      </a:pPr>
                      <a:r>
                        <a:rPr lang="es-CO" sz="1200" b="0" i="0" u="none" strike="noStrike">
                          <a:solidFill>
                            <a:srgbClr val="000000"/>
                          </a:solidFill>
                          <a:effectLst/>
                          <a:latin typeface="+mj-lt"/>
                        </a:rPr>
                        <a:t>Invierten las palabras de manera total o parcial, por ejemplo casa por saca</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s-CO" sz="1200" b="0" i="0" u="none" strike="noStrike" dirty="0">
                          <a:solidFill>
                            <a:srgbClr val="000000"/>
                          </a:solidFill>
                          <a:effectLst/>
                          <a:latin typeface="+mj-lt"/>
                        </a:rPr>
                        <a:t>Cantar canciones de la guardería para seguir ritmos y palabras sencillas, </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r>
              <a:tr h="737636">
                <a:tc vMerge="1">
                  <a:txBody>
                    <a:bodyPr/>
                    <a:lstStyle/>
                    <a:p>
                      <a:endParaRPr lang="es-CO"/>
                    </a:p>
                  </a:txBody>
                  <a:tcPr/>
                </a:tc>
                <a:tc>
                  <a:txBody>
                    <a:bodyPr/>
                    <a:lstStyle/>
                    <a:p>
                      <a:pPr algn="l" fontAlgn="ctr">
                        <a:buClr>
                          <a:srgbClr val="000000"/>
                        </a:buClr>
                        <a:buSzPts val="1200"/>
                        <a:buFont typeface="Arial"/>
                        <a:buChar char="•"/>
                      </a:pPr>
                      <a:r>
                        <a:rPr lang="es-CO" sz="1200" b="0" i="0" u="none" strike="noStrike">
                          <a:solidFill>
                            <a:srgbClr val="000000"/>
                          </a:solidFill>
                          <a:effectLst/>
                          <a:latin typeface="+mj-lt"/>
                        </a:rPr>
                        <a:t>Escriben la misma palabra de distintas maneras</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s-CO" sz="1200" b="0" i="0" u="none" strike="noStrike" dirty="0">
                          <a:solidFill>
                            <a:srgbClr val="000000"/>
                          </a:solidFill>
                          <a:effectLst/>
                          <a:latin typeface="+mj-lt"/>
                        </a:rPr>
                        <a:t>Bailar le ayudará a coger el ritmo y a mover todo el cuerpo. </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r>
              <a:tr h="910923">
                <a:tc vMerge="1">
                  <a:txBody>
                    <a:bodyPr/>
                    <a:lstStyle/>
                    <a:p>
                      <a:endParaRPr lang="es-CO"/>
                    </a:p>
                  </a:txBody>
                  <a:tcPr/>
                </a:tc>
                <a:tc>
                  <a:txBody>
                    <a:bodyPr/>
                    <a:lstStyle/>
                    <a:p>
                      <a:pPr algn="l" fontAlgn="ctr">
                        <a:buClr>
                          <a:srgbClr val="000000"/>
                        </a:buClr>
                        <a:buSzPts val="1200"/>
                        <a:buFont typeface="Arial"/>
                        <a:buChar char="•"/>
                      </a:pPr>
                      <a:r>
                        <a:rPr lang="es-CO" sz="1200" b="0" i="0" u="none" strike="noStrike">
                          <a:solidFill>
                            <a:srgbClr val="000000"/>
                          </a:solidFill>
                          <a:effectLst/>
                          <a:latin typeface="+mj-lt"/>
                        </a:rPr>
                        <a:t>Invierten las letras, por ejemplo p por b, o d por b</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s-CO" sz="1200" b="0" i="0" u="none" strike="noStrike" dirty="0">
                          <a:solidFill>
                            <a:srgbClr val="000000"/>
                          </a:solidFill>
                          <a:effectLst/>
                          <a:latin typeface="+mj-lt"/>
                        </a:rPr>
                        <a:t>Desarrollar un ritmo utilizando las palmas, lo cual ayudará  a controlar los dedos, sobre todo el pulgar.</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r>
              <a:tr h="491759">
                <a:tc vMerge="1">
                  <a:txBody>
                    <a:bodyPr/>
                    <a:lstStyle/>
                    <a:p>
                      <a:endParaRPr lang="es-CO"/>
                    </a:p>
                  </a:txBody>
                  <a:tcPr/>
                </a:tc>
                <a:tc>
                  <a:txBody>
                    <a:bodyPr/>
                    <a:lstStyle/>
                    <a:p>
                      <a:pPr algn="l" fontAlgn="ctr">
                        <a:buClr>
                          <a:srgbClr val="000000"/>
                        </a:buClr>
                        <a:buSzPts val="1200"/>
                        <a:buFont typeface="Arial"/>
                        <a:buChar char="•"/>
                      </a:pPr>
                      <a:r>
                        <a:rPr lang="es-CO" sz="1200" b="0" i="0" u="none" strike="noStrike">
                          <a:solidFill>
                            <a:srgbClr val="000000"/>
                          </a:solidFill>
                          <a:effectLst/>
                          <a:latin typeface="+mj-lt"/>
                        </a:rPr>
                        <a:t>Tiene dificultadas para ver que una palabra está mal escrita</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s-CO" sz="1200" b="0" i="0" u="none" strike="noStrike" dirty="0">
                          <a:solidFill>
                            <a:srgbClr val="000000"/>
                          </a:solidFill>
                          <a:effectLst/>
                          <a:latin typeface="+mj-lt"/>
                        </a:rPr>
                        <a:t> </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r>
              <a:tr h="491759">
                <a:tc vMerge="1">
                  <a:txBody>
                    <a:bodyPr/>
                    <a:lstStyle/>
                    <a:p>
                      <a:endParaRPr lang="es-CO"/>
                    </a:p>
                  </a:txBody>
                  <a:tcPr/>
                </a:tc>
                <a:tc>
                  <a:txBody>
                    <a:bodyPr/>
                    <a:lstStyle/>
                    <a:p>
                      <a:pPr algn="l" fontAlgn="ctr">
                        <a:buClr>
                          <a:srgbClr val="000000"/>
                        </a:buClr>
                        <a:buSzPts val="1200"/>
                        <a:buFont typeface="Arial"/>
                        <a:buChar char="•"/>
                      </a:pPr>
                      <a:r>
                        <a:rPr lang="es-CO" sz="1200" b="0" i="0" u="none" strike="noStrike">
                          <a:solidFill>
                            <a:srgbClr val="000000"/>
                          </a:solidFill>
                          <a:effectLst/>
                          <a:latin typeface="+mj-lt"/>
                        </a:rPr>
                        <a:t>Cometen errores de ortografía raros, como merc por comer</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200" b="0" i="0" u="none" strike="noStrike" dirty="0">
                          <a:solidFill>
                            <a:srgbClr val="000000"/>
                          </a:solidFill>
                          <a:effectLst/>
                          <a:latin typeface="+mj-lt"/>
                        </a:rPr>
                        <a:t> </a:t>
                      </a:r>
                    </a:p>
                  </a:txBody>
                  <a:tcPr marL="9090" marR="9090" marT="90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r>
              <a:tr h="491759">
                <a:tc vMerge="1">
                  <a:txBody>
                    <a:bodyPr/>
                    <a:lstStyle/>
                    <a:p>
                      <a:endParaRPr lang="es-CO"/>
                    </a:p>
                  </a:txBody>
                  <a:tcPr/>
                </a:tc>
                <a:tc>
                  <a:txBody>
                    <a:bodyPr/>
                    <a:lstStyle/>
                    <a:p>
                      <a:pPr algn="l" fontAlgn="ctr">
                        <a:buClr>
                          <a:srgbClr val="000000"/>
                        </a:buClr>
                        <a:buSzPts val="1200"/>
                        <a:buFont typeface="Arial"/>
                        <a:buChar char="•"/>
                      </a:pPr>
                      <a:r>
                        <a:rPr lang="es-CO" sz="1200" b="0" i="0" u="none" strike="noStrike">
                          <a:solidFill>
                            <a:srgbClr val="000000"/>
                          </a:solidFill>
                          <a:effectLst/>
                          <a:latin typeface="+mj-lt"/>
                        </a:rPr>
                        <a:t>Copian las palabras mal aunque están mirando cómo se escriben</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O" sz="1200" b="0" i="0" u="none" strike="noStrike">
                          <a:solidFill>
                            <a:srgbClr val="000000"/>
                          </a:solidFill>
                          <a:effectLst/>
                          <a:latin typeface="+mj-lt"/>
                        </a:rPr>
                        <a:t> </a:t>
                      </a:r>
                    </a:p>
                  </a:txBody>
                  <a:tcPr marL="9090" marR="9090" marT="90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r>
              <a:tr h="491759">
                <a:tc vMerge="1">
                  <a:txBody>
                    <a:bodyPr/>
                    <a:lstStyle/>
                    <a:p>
                      <a:endParaRPr lang="es-CO"/>
                    </a:p>
                  </a:txBody>
                  <a:tcPr/>
                </a:tc>
                <a:tc>
                  <a:txBody>
                    <a:bodyPr/>
                    <a:lstStyle/>
                    <a:p>
                      <a:pPr algn="l" fontAlgn="ctr">
                        <a:buClr>
                          <a:srgbClr val="000000"/>
                        </a:buClr>
                        <a:buSzPts val="1200"/>
                        <a:buFont typeface="Arial"/>
                        <a:buChar char="•"/>
                      </a:pPr>
                      <a:r>
                        <a:rPr lang="es-CO" sz="1200" b="0" i="0" u="none" strike="noStrike">
                          <a:solidFill>
                            <a:srgbClr val="000000"/>
                          </a:solidFill>
                          <a:effectLst/>
                          <a:latin typeface="+mj-lt"/>
                        </a:rPr>
                        <a:t>Conocen una palabra pero usan otra, como gato por casa</a:t>
                      </a:r>
                    </a:p>
                  </a:txBody>
                  <a:tcPr marL="9090" marR="9090" marT="90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mj-lt"/>
                        </a:rPr>
                        <a:t> </a:t>
                      </a:r>
                    </a:p>
                  </a:txBody>
                  <a:tcPr marL="9090" marR="9090" marT="90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s-CO"/>
                    </a:p>
                  </a:txBody>
                  <a:tcPr/>
                </a:tc>
              </a:tr>
            </a:tbl>
          </a:graphicData>
        </a:graphic>
      </p:graphicFrame>
      <p:pic>
        <p:nvPicPr>
          <p:cNvPr id="4098" name="Picture 2" descr="http://salud.blogandlife.com/files/2011/08/dislexia-evolutiva.gif">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32240" y="2564904"/>
            <a:ext cx="2053121" cy="1656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72137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2123237074"/>
              </p:ext>
            </p:extLst>
          </p:nvPr>
        </p:nvGraphicFramePr>
        <p:xfrm>
          <a:off x="755577" y="476672"/>
          <a:ext cx="7992887" cy="5841952"/>
        </p:xfrm>
        <a:graphic>
          <a:graphicData uri="http://schemas.openxmlformats.org/drawingml/2006/table">
            <a:tbl>
              <a:tblPr>
                <a:tableStyleId>{284E427A-3D55-4303-BF80-6455036E1DE7}</a:tableStyleId>
              </a:tblPr>
              <a:tblGrid>
                <a:gridCol w="2882681"/>
                <a:gridCol w="2948196"/>
                <a:gridCol w="2162010"/>
              </a:tblGrid>
              <a:tr h="179136">
                <a:tc>
                  <a:txBody>
                    <a:bodyPr/>
                    <a:lstStyle/>
                    <a:p>
                      <a:pPr algn="ctr" fontAlgn="b"/>
                      <a:r>
                        <a:rPr lang="es-CO" sz="1200" u="none" strike="noStrike" dirty="0">
                          <a:effectLst/>
                        </a:rPr>
                        <a:t>Problema</a:t>
                      </a:r>
                      <a:endParaRPr lang="es-CO" sz="1200" b="1" i="0" u="none" strike="noStrike" dirty="0">
                        <a:solidFill>
                          <a:srgbClr val="000000"/>
                        </a:solidFill>
                        <a:effectLst/>
                        <a:latin typeface="Calibri"/>
                      </a:endParaRPr>
                    </a:p>
                  </a:txBody>
                  <a:tcPr marL="5560" marR="5560" marT="5560" marB="0" anchor="b"/>
                </a:tc>
                <a:tc>
                  <a:txBody>
                    <a:bodyPr/>
                    <a:lstStyle/>
                    <a:p>
                      <a:pPr algn="ctr" fontAlgn="b"/>
                      <a:r>
                        <a:rPr lang="es-CO" sz="1200" u="none" strike="noStrike">
                          <a:effectLst/>
                        </a:rPr>
                        <a:t>Caracteristicas</a:t>
                      </a:r>
                      <a:endParaRPr lang="es-CO" sz="1200" b="1" i="0" u="none" strike="noStrike">
                        <a:solidFill>
                          <a:srgbClr val="000000"/>
                        </a:solidFill>
                        <a:effectLst/>
                        <a:latin typeface="Calibri"/>
                      </a:endParaRPr>
                    </a:p>
                  </a:txBody>
                  <a:tcPr marL="5560" marR="5560" marT="5560" marB="0" anchor="b"/>
                </a:tc>
                <a:tc>
                  <a:txBody>
                    <a:bodyPr/>
                    <a:lstStyle/>
                    <a:p>
                      <a:pPr algn="ctr" fontAlgn="b"/>
                      <a:r>
                        <a:rPr lang="es-CO" sz="1200" u="none" strike="noStrike">
                          <a:effectLst/>
                        </a:rPr>
                        <a:t>Tratamiento</a:t>
                      </a:r>
                      <a:endParaRPr lang="es-CO" sz="1200" b="1" i="0" u="none" strike="noStrike">
                        <a:solidFill>
                          <a:srgbClr val="000000"/>
                        </a:solidFill>
                        <a:effectLst/>
                        <a:latin typeface="Calibri"/>
                      </a:endParaRPr>
                    </a:p>
                  </a:txBody>
                  <a:tcPr marL="5560" marR="5560" marT="5560" marB="0" anchor="b"/>
                </a:tc>
              </a:tr>
              <a:tr h="1024655">
                <a:tc>
                  <a:txBody>
                    <a:bodyPr/>
                    <a:lstStyle/>
                    <a:p>
                      <a:pPr algn="ctr" rtl="0" fontAlgn="ctr">
                        <a:buClr>
                          <a:srgbClr val="000000"/>
                        </a:buClr>
                        <a:buSzPts val="1200"/>
                        <a:buFont typeface="Arial"/>
                        <a:buChar char="•"/>
                      </a:pPr>
                      <a:r>
                        <a:rPr lang="es-CO" sz="1200" u="none" strike="noStrike">
                          <a:effectLst/>
                        </a:rPr>
                        <a:t>DISFEMIA</a:t>
                      </a:r>
                      <a:endParaRPr lang="es-CO" sz="1200" b="0" i="0" u="none" strike="noStrike">
                        <a:solidFill>
                          <a:srgbClr val="000000"/>
                        </a:solidFill>
                        <a:effectLst/>
                        <a:latin typeface="Arial"/>
                      </a:endParaRPr>
                    </a:p>
                  </a:txBody>
                  <a:tcPr marL="5560" marR="5560" marT="5560" marB="0" anchor="ctr"/>
                </a:tc>
                <a:tc>
                  <a:txBody>
                    <a:bodyPr/>
                    <a:lstStyle/>
                    <a:p>
                      <a:pPr algn="ctr" fontAlgn="ctr"/>
                      <a:r>
                        <a:rPr lang="es-CO" sz="1200" u="none" strike="noStrike">
                          <a:effectLst/>
                        </a:rPr>
                        <a:t>Son alteraciones del lenguaje caracterizadas por tropiezos, espasmos y repeticiones debido a una imperfecta coordinación de las funciones ideomotrices cerebrales.</a:t>
                      </a:r>
                      <a:endParaRPr lang="es-CO" sz="1200" b="0" i="0" u="none" strike="noStrike">
                        <a:solidFill>
                          <a:srgbClr val="000000"/>
                        </a:solidFill>
                        <a:effectLst/>
                        <a:latin typeface="Calibri"/>
                      </a:endParaRPr>
                    </a:p>
                  </a:txBody>
                  <a:tcPr marL="5560" marR="5560" marT="5560" marB="0" anchor="ctr"/>
                </a:tc>
                <a:tc rowSpan="4">
                  <a:txBody>
                    <a:bodyPr/>
                    <a:lstStyle/>
                    <a:p>
                      <a:pPr algn="ctr" fontAlgn="ctr"/>
                      <a:r>
                        <a:rPr lang="es-CO" sz="1200" u="none" strike="noStrike">
                          <a:effectLst/>
                        </a:rPr>
                        <a:t>Se recomienda trabajo con especialista, fonoaudiolgo, y acompañamiento familiar</a:t>
                      </a:r>
                      <a:endParaRPr lang="es-CO" sz="1200" b="0" i="0" u="none" strike="noStrike">
                        <a:solidFill>
                          <a:srgbClr val="000000"/>
                        </a:solidFill>
                        <a:effectLst/>
                        <a:latin typeface="Calibri"/>
                      </a:endParaRPr>
                    </a:p>
                  </a:txBody>
                  <a:tcPr marL="5560" marR="5560" marT="5560" marB="0" anchor="ctr"/>
                </a:tc>
              </a:tr>
              <a:tr h="1117804">
                <a:tc>
                  <a:txBody>
                    <a:bodyPr/>
                    <a:lstStyle/>
                    <a:p>
                      <a:pPr algn="ctr" rtl="0" fontAlgn="ctr">
                        <a:buClr>
                          <a:srgbClr val="000000"/>
                        </a:buClr>
                        <a:buSzPts val="1200"/>
                        <a:buFont typeface="Arial"/>
                        <a:buChar char="•"/>
                      </a:pPr>
                      <a:r>
                        <a:rPr lang="es-CO" sz="1200" u="none" strike="noStrike" dirty="0">
                          <a:effectLst/>
                        </a:rPr>
                        <a:t>TARTAMUDEZ O </a:t>
                      </a:r>
                      <a:r>
                        <a:rPr lang="es-CO" sz="1200" u="none" strike="noStrike" dirty="0">
                          <a:effectLst/>
                          <a:hlinkClick r:id="rId2" action="ppaction://hlinksldjump"/>
                        </a:rPr>
                        <a:t>ESPASMOFEMIA</a:t>
                      </a:r>
                      <a:endParaRPr lang="es-CO" sz="1200" b="0" i="0" u="none" strike="noStrike" dirty="0">
                        <a:solidFill>
                          <a:srgbClr val="000000"/>
                        </a:solidFill>
                        <a:effectLst/>
                        <a:latin typeface="Arial"/>
                      </a:endParaRPr>
                    </a:p>
                  </a:txBody>
                  <a:tcPr marL="5560" marR="5560" marT="5560" marB="0" anchor="ctr"/>
                </a:tc>
                <a:tc>
                  <a:txBody>
                    <a:bodyPr/>
                    <a:lstStyle/>
                    <a:p>
                      <a:pPr algn="ctr" fontAlgn="ctr"/>
                      <a:r>
                        <a:rPr lang="es-CO" sz="1200" u="none" strike="noStrike">
                          <a:effectLst/>
                        </a:rPr>
                        <a:t>Es una alteración de la comunicación (más que del lenguaje) consistente en una falta de coordinación motriz de los órganos fonadores que se manifiesta en forma de espasmos que alteran el ritmo normal de la palabra articulada</a:t>
                      </a:r>
                      <a:endParaRPr lang="es-CO" sz="1200" b="0" i="0" u="none" strike="noStrike">
                        <a:solidFill>
                          <a:srgbClr val="000000"/>
                        </a:solidFill>
                        <a:effectLst/>
                        <a:latin typeface="Calibri"/>
                      </a:endParaRPr>
                    </a:p>
                  </a:txBody>
                  <a:tcPr marL="5560" marR="5560" marT="5560" marB="0" anchor="ctr"/>
                </a:tc>
                <a:tc vMerge="1">
                  <a:txBody>
                    <a:bodyPr/>
                    <a:lstStyle/>
                    <a:p>
                      <a:endParaRPr lang="es-CO"/>
                    </a:p>
                  </a:txBody>
                  <a:tcPr/>
                </a:tc>
              </a:tr>
              <a:tr h="1576391">
                <a:tc>
                  <a:txBody>
                    <a:bodyPr/>
                    <a:lstStyle/>
                    <a:p>
                      <a:pPr algn="ctr" rtl="0" fontAlgn="ctr">
                        <a:buClr>
                          <a:srgbClr val="000000"/>
                        </a:buClr>
                        <a:buSzPts val="1200"/>
                        <a:buFont typeface="Arial"/>
                        <a:buChar char="•"/>
                      </a:pPr>
                      <a:r>
                        <a:rPr lang="es-CO" sz="1200" u="none" strike="noStrike">
                          <a:effectLst/>
                        </a:rPr>
                        <a:t>TRASTORNO FONOLÓGICO</a:t>
                      </a:r>
                      <a:endParaRPr lang="es-CO" sz="1200" b="0" i="0" u="none" strike="noStrike">
                        <a:solidFill>
                          <a:srgbClr val="000000"/>
                        </a:solidFill>
                        <a:effectLst/>
                        <a:latin typeface="Arial"/>
                      </a:endParaRPr>
                    </a:p>
                  </a:txBody>
                  <a:tcPr marL="5560" marR="5560" marT="5560" marB="0" anchor="ctr"/>
                </a:tc>
                <a:tc>
                  <a:txBody>
                    <a:bodyPr/>
                    <a:lstStyle/>
                    <a:p>
                      <a:pPr algn="ctr" fontAlgn="ctr"/>
                      <a:r>
                        <a:rPr lang="es-CO" sz="1200" u="none" strike="noStrike">
                          <a:effectLst/>
                        </a:rPr>
                        <a:t>A los 8 años normalmente se produce una recuperación espontánea, pero la terapia del habla y del lenguaje puede ayudar a que el desarrollo del habla se produzca de forma más rápida y completa. El riesgo de una baja autoestima a nivel comunicativo resulta una complicación potencial. </a:t>
                      </a:r>
                      <a:endParaRPr lang="es-CO" sz="1200" b="0" i="0" u="none" strike="noStrike">
                        <a:solidFill>
                          <a:srgbClr val="000000"/>
                        </a:solidFill>
                        <a:effectLst/>
                        <a:latin typeface="Calibri"/>
                      </a:endParaRPr>
                    </a:p>
                  </a:txBody>
                  <a:tcPr marL="5560" marR="5560" marT="5560" marB="0" anchor="ctr"/>
                </a:tc>
                <a:tc vMerge="1">
                  <a:txBody>
                    <a:bodyPr/>
                    <a:lstStyle/>
                    <a:p>
                      <a:endParaRPr lang="es-CO"/>
                    </a:p>
                  </a:txBody>
                  <a:tcPr/>
                </a:tc>
              </a:tr>
              <a:tr h="1934662">
                <a:tc>
                  <a:txBody>
                    <a:bodyPr/>
                    <a:lstStyle/>
                    <a:p>
                      <a:pPr algn="ctr" rtl="0" fontAlgn="ctr">
                        <a:buClr>
                          <a:srgbClr val="000000"/>
                        </a:buClr>
                        <a:buSzPts val="1200"/>
                        <a:buFont typeface="Arial"/>
                        <a:buChar char="•"/>
                      </a:pPr>
                      <a:r>
                        <a:rPr lang="es-CO" sz="1200" u="none" strike="noStrike" dirty="0">
                          <a:effectLst/>
                        </a:rPr>
                        <a:t>TARTAJOFEMIA</a:t>
                      </a:r>
                      <a:endParaRPr lang="es-CO" sz="1200" b="0" i="0" u="none" strike="noStrike" dirty="0">
                        <a:solidFill>
                          <a:srgbClr val="000000"/>
                        </a:solidFill>
                        <a:effectLst/>
                        <a:latin typeface="Arial"/>
                      </a:endParaRPr>
                    </a:p>
                  </a:txBody>
                  <a:tcPr marL="5560" marR="5560" marT="5560" marB="0" anchor="ctr"/>
                </a:tc>
                <a:tc>
                  <a:txBody>
                    <a:bodyPr/>
                    <a:lstStyle/>
                    <a:p>
                      <a:pPr algn="ctr" fontAlgn="ctr"/>
                      <a:r>
                        <a:rPr lang="es-CO" sz="1200" u="none" strike="noStrike" dirty="0">
                          <a:effectLst/>
                        </a:rPr>
                        <a:t>Consiste en un apresuramiento tal al hablar, que difícilmente se entiende lo que dice la persona. Los sonidos chocan unos con otros y no se entienden o se suprimen las sílabas, dando la impresión de que la persona piensa más rápido de lo que puede hablar. Esto se debe a una falta de coordinación entre el influjo motor y la movilidad de los órganos de articulación </a:t>
                      </a:r>
                      <a:r>
                        <a:rPr lang="es-CO" sz="1200" u="none" strike="noStrike" dirty="0" err="1">
                          <a:effectLst/>
                        </a:rPr>
                        <a:t>fonatoria</a:t>
                      </a:r>
                      <a:r>
                        <a:rPr lang="es-CO" sz="1200" u="none" strike="noStrike" dirty="0">
                          <a:effectLst/>
                        </a:rPr>
                        <a:t>.</a:t>
                      </a:r>
                      <a:endParaRPr lang="es-CO" sz="1200" b="0" i="0" u="none" strike="noStrike" dirty="0">
                        <a:solidFill>
                          <a:srgbClr val="000000"/>
                        </a:solidFill>
                        <a:effectLst/>
                        <a:latin typeface="Calibri"/>
                      </a:endParaRPr>
                    </a:p>
                  </a:txBody>
                  <a:tcPr marL="5560" marR="5560" marT="5560" marB="0" anchor="ctr"/>
                </a:tc>
                <a:tc vMerge="1">
                  <a:txBody>
                    <a:bodyPr/>
                    <a:lstStyle/>
                    <a:p>
                      <a:endParaRPr lang="es-CO"/>
                    </a:p>
                  </a:txBody>
                  <a:tcPr/>
                </a:tc>
              </a:tr>
            </a:tbl>
          </a:graphicData>
        </a:graphic>
      </p:graphicFrame>
    </p:spTree>
    <p:extLst>
      <p:ext uri="{BB962C8B-B14F-4D97-AF65-F5344CB8AC3E}">
        <p14:creationId xmlns:p14="http://schemas.microsoft.com/office/powerpoint/2010/main" xmlns="" val="2466956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476672"/>
            <a:ext cx="7848872" cy="2585323"/>
          </a:xfrm>
          <a:prstGeom prst="rect">
            <a:avLst/>
          </a:prstGeom>
        </p:spPr>
        <p:txBody>
          <a:bodyPr wrap="square">
            <a:spAutoFit/>
          </a:bodyPr>
          <a:lstStyle/>
          <a:p>
            <a:r>
              <a:rPr lang="es-CO" dirty="0"/>
              <a:t>Los Trastornos del comportamiento son extremadamente comunes en la infancia. Del 2 al 7%, de los niños en edad escolar cumple los criterios diagnósticos de T.D.H.A.(Trastorno Déficit Atencional con Hiperactividad), o bien un trastorno de conducta. </a:t>
            </a:r>
            <a:br>
              <a:rPr lang="es-CO" dirty="0"/>
            </a:br>
            <a:r>
              <a:rPr lang="es-CO" dirty="0"/>
              <a:t/>
            </a:r>
            <a:br>
              <a:rPr lang="es-CO" dirty="0"/>
            </a:br>
            <a:r>
              <a:rPr lang="es-CO" dirty="0"/>
              <a:t>Desde los primeros meses de vida pueden observarse en algunos casos, conductas que a la larga se podrían convertir en trastornos del comportamiento. Concretamente:</a:t>
            </a:r>
            <a:br>
              <a:rPr lang="es-CO" dirty="0"/>
            </a:br>
            <a:endParaRPr lang="es-CO" dirty="0"/>
          </a:p>
        </p:txBody>
      </p:sp>
      <p:graphicFrame>
        <p:nvGraphicFramePr>
          <p:cNvPr id="3" name="2 Tabla"/>
          <p:cNvGraphicFramePr>
            <a:graphicFrameLocks noGrp="1"/>
          </p:cNvGraphicFramePr>
          <p:nvPr>
            <p:extLst>
              <p:ext uri="{D42A27DB-BD31-4B8C-83A1-F6EECF244321}">
                <p14:modId xmlns:p14="http://schemas.microsoft.com/office/powerpoint/2010/main" xmlns="" val="3209269595"/>
              </p:ext>
            </p:extLst>
          </p:nvPr>
        </p:nvGraphicFramePr>
        <p:xfrm>
          <a:off x="1331640" y="2852937"/>
          <a:ext cx="7056784" cy="3382766"/>
        </p:xfrm>
        <a:graphic>
          <a:graphicData uri="http://schemas.openxmlformats.org/drawingml/2006/table">
            <a:tbl>
              <a:tblPr/>
              <a:tblGrid>
                <a:gridCol w="1411357"/>
                <a:gridCol w="5645427"/>
              </a:tblGrid>
              <a:tr h="418452">
                <a:tc>
                  <a:txBody>
                    <a:bodyPr/>
                    <a:lstStyle/>
                    <a:p>
                      <a:pPr marR="0" indent="0" algn="l" rtl="0">
                        <a:spcBef>
                          <a:spcPts val="0"/>
                        </a:spcBef>
                        <a:spcAft>
                          <a:spcPts val="1400"/>
                        </a:spcAft>
                      </a:pPr>
                      <a:r>
                        <a:rPr lang="es-CO" sz="1000" b="1" kern="1400" dirty="0">
                          <a:solidFill>
                            <a:srgbClr val="FFFFFF"/>
                          </a:solidFill>
                          <a:effectLst/>
                          <a:latin typeface="Verdana"/>
                        </a:rPr>
                        <a:t>Edad</a:t>
                      </a:r>
                      <a:endParaRPr lang="es-CO" sz="1000" kern="1400" dirty="0">
                        <a:solidFill>
                          <a:srgbClr val="000000"/>
                        </a:solidFill>
                        <a:effectLst/>
                        <a:latin typeface="Garamond"/>
                      </a:endParaRPr>
                    </a:p>
                  </a:txBody>
                  <a:tcPr marL="28575" marR="28575" marT="28575" marB="28575">
                    <a:lnL>
                      <a:noFill/>
                    </a:lnL>
                    <a:lnR>
                      <a:noFill/>
                    </a:lnR>
                    <a:lnT>
                      <a:noFill/>
                    </a:lnT>
                    <a:lnB>
                      <a:noFill/>
                    </a:lnB>
                    <a:solidFill>
                      <a:srgbClr val="01407E"/>
                    </a:solidFill>
                  </a:tcPr>
                </a:tc>
                <a:tc>
                  <a:txBody>
                    <a:bodyPr/>
                    <a:lstStyle/>
                    <a:p>
                      <a:pPr marR="0" indent="0" algn="l" rtl="0">
                        <a:spcBef>
                          <a:spcPts val="0"/>
                        </a:spcBef>
                        <a:spcAft>
                          <a:spcPts val="1400"/>
                        </a:spcAft>
                      </a:pPr>
                      <a:r>
                        <a:rPr lang="es-CO" sz="1000" b="1" kern="1400">
                          <a:solidFill>
                            <a:srgbClr val="FFFFFF"/>
                          </a:solidFill>
                          <a:effectLst/>
                          <a:latin typeface="Verdana"/>
                        </a:rPr>
                        <a:t>Manifestaciones o signos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01407E"/>
                    </a:solidFill>
                  </a:tcPr>
                </a:tc>
              </a:tr>
              <a:tr h="422047">
                <a:tc>
                  <a:txBody>
                    <a:bodyPr/>
                    <a:lstStyle/>
                    <a:p>
                      <a:pPr marR="0" indent="0" algn="l" rtl="0">
                        <a:spcBef>
                          <a:spcPts val="0"/>
                        </a:spcBef>
                        <a:spcAft>
                          <a:spcPts val="1400"/>
                        </a:spcAft>
                      </a:pPr>
                      <a:r>
                        <a:rPr lang="es-CO" sz="1000" kern="1400">
                          <a:solidFill>
                            <a:srgbClr val="000000"/>
                          </a:solidFill>
                          <a:effectLst/>
                          <a:latin typeface="Verdana"/>
                        </a:rPr>
                        <a:t>6 a 12 meses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c>
                  <a:txBody>
                    <a:bodyPr/>
                    <a:lstStyle/>
                    <a:p>
                      <a:pPr marR="0" indent="0" algn="l" rtl="0">
                        <a:spcBef>
                          <a:spcPts val="0"/>
                        </a:spcBef>
                        <a:spcAft>
                          <a:spcPts val="1400"/>
                        </a:spcAft>
                      </a:pPr>
                      <a:r>
                        <a:rPr lang="es-CO" sz="1000" kern="1400">
                          <a:solidFill>
                            <a:srgbClr val="000000"/>
                          </a:solidFill>
                          <a:effectLst/>
                          <a:latin typeface="Verdana"/>
                        </a:rPr>
                        <a:t>Algunos autores afirman que pueden aparecer ya algunas conductas parecidas a la agresión.</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r>
              <a:tr h="422047">
                <a:tc>
                  <a:txBody>
                    <a:bodyPr/>
                    <a:lstStyle/>
                    <a:p>
                      <a:pPr marR="0" indent="0" algn="l" rtl="0">
                        <a:spcBef>
                          <a:spcPts val="0"/>
                        </a:spcBef>
                        <a:spcAft>
                          <a:spcPts val="1400"/>
                        </a:spcAft>
                      </a:pPr>
                      <a:r>
                        <a:rPr lang="es-CO" sz="1000" kern="1400">
                          <a:solidFill>
                            <a:srgbClr val="000000"/>
                          </a:solidFill>
                          <a:effectLst/>
                          <a:latin typeface="Verdana"/>
                        </a:rPr>
                        <a:t>12 a 18 meses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c>
                  <a:txBody>
                    <a:bodyPr/>
                    <a:lstStyle/>
                    <a:p>
                      <a:pPr marR="0" indent="0" algn="l" rtl="0">
                        <a:spcBef>
                          <a:spcPts val="0"/>
                        </a:spcBef>
                        <a:spcAft>
                          <a:spcPts val="1400"/>
                        </a:spcAft>
                      </a:pPr>
                      <a:r>
                        <a:rPr lang="es-CO" sz="1000" kern="1400">
                          <a:solidFill>
                            <a:srgbClr val="000000"/>
                          </a:solidFill>
                          <a:effectLst/>
                          <a:latin typeface="Verdana"/>
                        </a:rPr>
                        <a:t>Pueden establecerse conductas de empujar o golpear para obtener algo.</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r>
              <a:tr h="422047">
                <a:tc>
                  <a:txBody>
                    <a:bodyPr/>
                    <a:lstStyle/>
                    <a:p>
                      <a:pPr marR="0" indent="0" algn="l" rtl="0">
                        <a:spcBef>
                          <a:spcPts val="0"/>
                        </a:spcBef>
                        <a:spcAft>
                          <a:spcPts val="1400"/>
                        </a:spcAft>
                      </a:pPr>
                      <a:r>
                        <a:rPr lang="es-CO" sz="1000" kern="1400">
                          <a:solidFill>
                            <a:srgbClr val="000000"/>
                          </a:solidFill>
                          <a:effectLst/>
                          <a:latin typeface="Verdana"/>
                        </a:rPr>
                        <a:t>18 a 24 meses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c>
                  <a:txBody>
                    <a:bodyPr/>
                    <a:lstStyle/>
                    <a:p>
                      <a:pPr marR="0" indent="0" algn="l" rtl="0">
                        <a:spcBef>
                          <a:spcPts val="0"/>
                        </a:spcBef>
                        <a:spcAft>
                          <a:spcPts val="1400"/>
                        </a:spcAft>
                      </a:pPr>
                      <a:r>
                        <a:rPr lang="es-CO" sz="1000" kern="1400">
                          <a:solidFill>
                            <a:srgbClr val="000000"/>
                          </a:solidFill>
                          <a:effectLst/>
                          <a:latin typeface="Verdana"/>
                        </a:rPr>
                        <a:t>Se empiezan a observar ya conductas que pueden ser clasificadas de hostiles o agresivas hacia otros.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r>
              <a:tr h="593991">
                <a:tc>
                  <a:txBody>
                    <a:bodyPr/>
                    <a:lstStyle/>
                    <a:p>
                      <a:pPr marR="0" indent="0" algn="l" rtl="0">
                        <a:spcBef>
                          <a:spcPts val="0"/>
                        </a:spcBef>
                        <a:spcAft>
                          <a:spcPts val="1400"/>
                        </a:spcAft>
                      </a:pPr>
                      <a:r>
                        <a:rPr lang="es-CO" sz="1000" kern="1400">
                          <a:solidFill>
                            <a:srgbClr val="000000"/>
                          </a:solidFill>
                          <a:effectLst/>
                          <a:latin typeface="Verdana"/>
                        </a:rPr>
                        <a:t>30 a 36 meses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c>
                  <a:txBody>
                    <a:bodyPr/>
                    <a:lstStyle/>
                    <a:p>
                      <a:pPr marR="0" indent="0" algn="l" rtl="0">
                        <a:spcBef>
                          <a:spcPts val="0"/>
                        </a:spcBef>
                        <a:spcAft>
                          <a:spcPts val="1400"/>
                        </a:spcAft>
                      </a:pPr>
                      <a:r>
                        <a:rPr lang="es-CO" sz="1000" kern="1400">
                          <a:solidFill>
                            <a:srgbClr val="000000"/>
                          </a:solidFill>
                          <a:effectLst/>
                          <a:latin typeface="Verdana"/>
                        </a:rPr>
                        <a:t>Se reducen las conductas agresivas que tienen como finalidad obtener alguna cosa y en su lugar empieza a aparecer la agresividad verbal y las amenazas.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r>
              <a:tr h="418452">
                <a:tc>
                  <a:txBody>
                    <a:bodyPr/>
                    <a:lstStyle/>
                    <a:p>
                      <a:pPr marR="0" indent="0" algn="l" rtl="0">
                        <a:spcBef>
                          <a:spcPts val="0"/>
                        </a:spcBef>
                        <a:spcAft>
                          <a:spcPts val="1400"/>
                        </a:spcAft>
                      </a:pPr>
                      <a:r>
                        <a:rPr lang="es-CO" sz="1000" kern="1400">
                          <a:solidFill>
                            <a:srgbClr val="000000"/>
                          </a:solidFill>
                          <a:effectLst/>
                          <a:latin typeface="Verdana"/>
                        </a:rPr>
                        <a:t>36 a 48 meses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c>
                  <a:txBody>
                    <a:bodyPr/>
                    <a:lstStyle/>
                    <a:p>
                      <a:pPr marR="0" indent="0" algn="l" rtl="0">
                        <a:spcBef>
                          <a:spcPts val="0"/>
                        </a:spcBef>
                        <a:spcAft>
                          <a:spcPts val="1400"/>
                        </a:spcAft>
                      </a:pPr>
                      <a:r>
                        <a:rPr lang="es-CO" sz="1000" kern="1400">
                          <a:solidFill>
                            <a:srgbClr val="000000"/>
                          </a:solidFill>
                          <a:effectLst/>
                          <a:latin typeface="Verdana"/>
                        </a:rPr>
                        <a:t>Repertorio de conductas obstinadas e intransigentes.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r>
              <a:tr h="685730">
                <a:tc>
                  <a:txBody>
                    <a:bodyPr/>
                    <a:lstStyle/>
                    <a:p>
                      <a:pPr marR="0" indent="0" algn="l" rtl="0">
                        <a:spcBef>
                          <a:spcPts val="0"/>
                        </a:spcBef>
                        <a:spcAft>
                          <a:spcPts val="1400"/>
                        </a:spcAft>
                      </a:pPr>
                      <a:r>
                        <a:rPr lang="es-CO" sz="1000" kern="1400">
                          <a:solidFill>
                            <a:srgbClr val="000000"/>
                          </a:solidFill>
                          <a:effectLst/>
                          <a:latin typeface="Verdana"/>
                        </a:rPr>
                        <a:t>5 a 6 años</a:t>
                      </a:r>
                      <a:endParaRPr lang="es-CO" sz="1000" kern="1400">
                        <a:solidFill>
                          <a:srgbClr val="000000"/>
                        </a:solidFill>
                        <a:effectLst/>
                        <a:latin typeface="Garamond"/>
                      </a:endParaRPr>
                    </a:p>
                  </a:txBody>
                  <a:tcPr marL="28575" marR="28575" marT="28575" marB="28575">
                    <a:lnL>
                      <a:noFill/>
                    </a:lnL>
                    <a:lnR>
                      <a:noFill/>
                    </a:lnR>
                    <a:lnT>
                      <a:noFill/>
                    </a:lnT>
                    <a:lnB>
                      <a:noFill/>
                    </a:lnB>
                    <a:solidFill>
                      <a:srgbClr val="EEEEEE"/>
                    </a:solidFill>
                  </a:tcPr>
                </a:tc>
                <a:tc>
                  <a:txBody>
                    <a:bodyPr/>
                    <a:lstStyle/>
                    <a:p>
                      <a:pPr marR="0" indent="0" algn="l" rtl="0">
                        <a:spcBef>
                          <a:spcPts val="0"/>
                        </a:spcBef>
                        <a:spcAft>
                          <a:spcPts val="1400"/>
                        </a:spcAft>
                      </a:pPr>
                      <a:r>
                        <a:rPr lang="es-CO" sz="1000" kern="1400" dirty="0">
                          <a:solidFill>
                            <a:srgbClr val="000000"/>
                          </a:solidFill>
                          <a:effectLst/>
                          <a:latin typeface="Verdana"/>
                        </a:rPr>
                        <a:t>Problemas de atención. Crueldad con los animales, comportamientos de oposición, mentiras, pequeños hurtos, etc...</a:t>
                      </a:r>
                      <a:endParaRPr lang="es-CO" sz="1000" kern="1400" dirty="0">
                        <a:solidFill>
                          <a:srgbClr val="000000"/>
                        </a:solidFill>
                        <a:effectLst/>
                        <a:latin typeface="Garamond"/>
                      </a:endParaRPr>
                    </a:p>
                  </a:txBody>
                  <a:tcPr marL="28575" marR="28575" marT="28575" marB="28575">
                    <a:lnL>
                      <a:noFill/>
                    </a:lnL>
                    <a:lnR>
                      <a:noFill/>
                    </a:lnR>
                    <a:lnT>
                      <a:noFill/>
                    </a:lnT>
                    <a:lnB>
                      <a:noFill/>
                    </a:lnB>
                    <a:solidFill>
                      <a:srgbClr val="EEEEEE"/>
                    </a:solidFill>
                  </a:tcPr>
                </a:tc>
              </a:tr>
            </a:tbl>
          </a:graphicData>
        </a:graphic>
      </p:graphicFrame>
      <p:sp>
        <p:nvSpPr>
          <p:cNvPr id="4" name="Control 1"/>
          <p:cNvSpPr>
            <a:spLocks noChangeArrowheads="1" noChangeShapeType="1"/>
          </p:cNvSpPr>
          <p:nvPr/>
        </p:nvSpPr>
        <p:spPr bwMode="auto">
          <a:xfrm>
            <a:off x="5216525" y="5067300"/>
            <a:ext cx="4438650" cy="2336800"/>
          </a:xfrm>
          <a:prstGeom prst="rect">
            <a:avLst/>
          </a:prstGeom>
          <a:noFill/>
          <a:ln>
            <a:noFill/>
          </a:ln>
          <a:effectLst/>
          <a:extLst>
            <a:ext uri="{91240B29-F687-4F45-9708-019B960494DF}">
              <a14:hiddenLine xmlns:a14="http://schemas.microsoft.com/office/drawing/2010/main" xmlns="" w="9525" algn="in">
                <a:no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s-CO"/>
          </a:p>
        </p:txBody>
      </p:sp>
    </p:spTree>
    <p:extLst>
      <p:ext uri="{BB962C8B-B14F-4D97-AF65-F5344CB8AC3E}">
        <p14:creationId xmlns:p14="http://schemas.microsoft.com/office/powerpoint/2010/main" xmlns="" val="2909161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379577"/>
            <a:ext cx="8496944" cy="2585323"/>
          </a:xfrm>
          <a:prstGeom prst="rect">
            <a:avLst/>
          </a:prstGeom>
        </p:spPr>
        <p:txBody>
          <a:bodyPr wrap="square">
            <a:spAutoFit/>
          </a:bodyPr>
          <a:lstStyle/>
          <a:p>
            <a:r>
              <a:rPr lang="es-CO" u="sng" dirty="0"/>
              <a:t>Economía de Fichas.</a:t>
            </a:r>
            <a:r>
              <a:rPr lang="es-CO" dirty="0"/>
              <a:t/>
            </a:r>
            <a:br>
              <a:rPr lang="es-CO" dirty="0"/>
            </a:br>
            <a:r>
              <a:rPr lang="es-CO" dirty="0"/>
              <a:t>Estas técnicas resultan muy útiles para el establecimiento de conductas alternativas de colaboración en casa y actividades cotidianas. Básicamente consiste en entregar reforzadores (puede ser algún tipo de ficha, moneda, etc...) cuando aparezca la conducta deseada. Posteriormente y según un plan trazado con anterioridad, se intercambiarán por un premio mayor. El principal reto de ésta técnica es que una vez retiremos los reforzadores materiales, los propios refuerzos naturales (respuesta positiva del entorno ante el cambio) lleguen a mantener por sí solos las conductas en cuestión. </a:t>
            </a:r>
            <a:br>
              <a:rPr lang="es-CO" dirty="0"/>
            </a:br>
            <a:endParaRPr lang="es-CO" dirty="0"/>
          </a:p>
        </p:txBody>
      </p:sp>
      <p:sp>
        <p:nvSpPr>
          <p:cNvPr id="5" name="4 Título"/>
          <p:cNvSpPr>
            <a:spLocks noGrp="1"/>
          </p:cNvSpPr>
          <p:nvPr>
            <p:ph type="title"/>
          </p:nvPr>
        </p:nvSpPr>
        <p:spPr>
          <a:xfrm>
            <a:off x="457200" y="404664"/>
            <a:ext cx="8229600" cy="1143000"/>
          </a:xfrm>
        </p:spPr>
        <p:txBody>
          <a:bodyPr>
            <a:normAutofit fontScale="90000"/>
          </a:bodyPr>
          <a:lstStyle/>
          <a:p>
            <a:r>
              <a:rPr lang="es-CO" cap="small" dirty="0">
                <a:solidFill>
                  <a:srgbClr val="C00000"/>
                </a:solidFill>
              </a:rPr>
              <a:t>algunas de las técnicas cognitivo-conductuales para la intervención </a:t>
            </a:r>
            <a:r>
              <a:rPr lang="es-CO" dirty="0"/>
              <a:t/>
            </a:r>
            <a:br>
              <a:rPr lang="es-CO" dirty="0"/>
            </a:br>
            <a:endParaRPr lang="es-CO" dirty="0"/>
          </a:p>
        </p:txBody>
      </p:sp>
      <p:pic>
        <p:nvPicPr>
          <p:cNvPr id="8194" name="Picture 2" descr="http://www.webquest.es/files/u10052/economia_de_ficha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41524" y="3717032"/>
            <a:ext cx="4186659" cy="29602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90423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904656"/>
          </a:xfrm>
        </p:spPr>
        <p:txBody>
          <a:bodyPr>
            <a:normAutofit fontScale="92500" lnSpcReduction="20000"/>
          </a:bodyPr>
          <a:lstStyle/>
          <a:p>
            <a:r>
              <a:rPr lang="es-CO" sz="2000" u="sng" dirty="0"/>
              <a:t>Contrato Familiar. </a:t>
            </a:r>
            <a:r>
              <a:rPr lang="es-CO" sz="2000" dirty="0"/>
              <a:t/>
            </a:r>
            <a:br>
              <a:rPr lang="es-CO" sz="2000" dirty="0"/>
            </a:br>
            <a:r>
              <a:rPr lang="es-CO" sz="2000" dirty="0"/>
              <a:t>Cuando las cosas están muy difíciles en las interacciones familiares, el Contrato Conductual, establecerá por escrito una serie de acuerdos, pactados de común acuerdo por las partes (adolescente y resto familia) y que regulará nuevas formas de interacción. El adolescente puede obtener así una serie de beneficios (</a:t>
            </a:r>
            <a:r>
              <a:rPr lang="es-CO" sz="2000" dirty="0" err="1"/>
              <a:t>p.e</a:t>
            </a:r>
            <a:r>
              <a:rPr lang="es-CO" sz="2000" dirty="0"/>
              <a:t>. llegar un poco más tarde el fin de semana sin recibir broncas) pero tendrá que comprometerse a mantener limpia su habitación o a estudiar un determinado tiempo. El Contrato debe especificar claramente todas estas circunstancias y deberá ser firmado por las partes</a:t>
            </a:r>
            <a:r>
              <a:rPr lang="es-CO" sz="2000" dirty="0" smtClean="0"/>
              <a:t>.</a:t>
            </a:r>
          </a:p>
          <a:p>
            <a:pPr marL="0" indent="0">
              <a:buNone/>
            </a:pPr>
            <a:endParaRPr lang="es-CO" sz="2000" dirty="0" smtClean="0"/>
          </a:p>
          <a:p>
            <a:r>
              <a:rPr lang="es-CO" sz="2000" u="sng" dirty="0" smtClean="0"/>
              <a:t>Tiempo </a:t>
            </a:r>
            <a:r>
              <a:rPr lang="es-CO" sz="2000" u="sng" dirty="0"/>
              <a:t>Fuera.</a:t>
            </a:r>
            <a:r>
              <a:rPr lang="es-CO" sz="2000" dirty="0"/>
              <a:t/>
            </a:r>
            <a:br>
              <a:rPr lang="es-CO" sz="2000" dirty="0"/>
            </a:br>
            <a:r>
              <a:rPr lang="es-CO" sz="2000" dirty="0"/>
              <a:t>Contingentemente a la emisión, por parte del niño, de la conducta inadecuada, se le retira del lugar o separa del grupo durante un tiempo breve (5 a 10 minutos). El adulto, cuando procede a separar al niño, debe procurar hacerlo sin violencia verbal o física y diciéndole que en cuanto corrija su actuación volverá a la situación de inicio. Esta técnica puede provocar reacciones emocionales colaterales y debe utilizarse con prudencia en función de la edad del niño y el tipo de conducta.</a:t>
            </a:r>
            <a:br>
              <a:rPr lang="es-CO" sz="2000" dirty="0"/>
            </a:br>
            <a:endParaRPr lang="es-CO" sz="2000" dirty="0"/>
          </a:p>
          <a:p>
            <a:r>
              <a:rPr lang="es-CO" sz="2000" u="sng" dirty="0" smtClean="0"/>
              <a:t>Habilidades </a:t>
            </a:r>
            <a:r>
              <a:rPr lang="es-CO" sz="2000" u="sng" dirty="0"/>
              <a:t>Sociales. </a:t>
            </a:r>
            <a:r>
              <a:rPr lang="es-CO" sz="2000" dirty="0"/>
              <a:t/>
            </a:r>
            <a:br>
              <a:rPr lang="es-CO" sz="2000" dirty="0"/>
            </a:br>
            <a:r>
              <a:rPr lang="es-CO" sz="2000" dirty="0"/>
              <a:t>Su principal objetivo es enseñar al niño conductas más eficaces que puedan ser empleadas en distintas situaciones sociales. Habilidades como conversar, relacionarse con sus iguales, expresar sus ideas, sentimientos e incluso sus quejas, puede hacerse sin utilizar la agresividad o la coerción.</a:t>
            </a:r>
          </a:p>
          <a:p>
            <a:endParaRPr lang="es-CO" sz="2000" dirty="0"/>
          </a:p>
        </p:txBody>
      </p:sp>
    </p:spTree>
    <p:extLst>
      <p:ext uri="{BB962C8B-B14F-4D97-AF65-F5344CB8AC3E}">
        <p14:creationId xmlns:p14="http://schemas.microsoft.com/office/powerpoint/2010/main" xmlns="" val="2272507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a:solidFill>
                  <a:srgbClr val="C00000"/>
                </a:solidFill>
                <a:latin typeface="Arial Black" pitchFamily="34" charset="0"/>
              </a:rPr>
              <a:t>Educa al niño de hoy </a:t>
            </a:r>
            <a:br>
              <a:rPr lang="es-CO" dirty="0">
                <a:solidFill>
                  <a:srgbClr val="C00000"/>
                </a:solidFill>
                <a:latin typeface="Arial Black" pitchFamily="34" charset="0"/>
              </a:rPr>
            </a:br>
            <a:r>
              <a:rPr lang="es-CO" dirty="0">
                <a:solidFill>
                  <a:srgbClr val="C00000"/>
                </a:solidFill>
                <a:latin typeface="Arial Black" pitchFamily="34" charset="0"/>
              </a:rPr>
              <a:t>y no castigaras al hombre de mañana</a:t>
            </a:r>
            <a:r>
              <a:rPr lang="es-CO" dirty="0"/>
              <a:t/>
            </a:r>
            <a:br>
              <a:rPr lang="es-CO" dirty="0"/>
            </a:br>
            <a:r>
              <a:rPr lang="es-CO" dirty="0"/>
              <a:t> </a:t>
            </a:r>
            <a:br>
              <a:rPr lang="es-CO" dirty="0"/>
            </a:br>
            <a:endParaRPr lang="es-CO" dirty="0"/>
          </a:p>
        </p:txBody>
      </p:sp>
      <p:sp>
        <p:nvSpPr>
          <p:cNvPr id="4" name="3 Subtítulo"/>
          <p:cNvSpPr>
            <a:spLocks noGrp="1"/>
          </p:cNvSpPr>
          <p:nvPr>
            <p:ph type="subTitle" idx="1"/>
          </p:nvPr>
        </p:nvSpPr>
        <p:spPr/>
        <p:txBody>
          <a:bodyPr>
            <a:normAutofit/>
          </a:bodyPr>
          <a:lstStyle/>
          <a:p>
            <a:r>
              <a:rPr lang="es-CO" sz="3600" dirty="0" smtClean="0">
                <a:solidFill>
                  <a:schemeClr val="tx1">
                    <a:lumMod val="65000"/>
                    <a:lumOff val="35000"/>
                  </a:schemeClr>
                </a:solidFill>
              </a:rPr>
              <a:t>Muchas Gracias</a:t>
            </a:r>
            <a:endParaRPr lang="es-CO" sz="3600" dirty="0">
              <a:solidFill>
                <a:schemeClr val="tx1">
                  <a:lumMod val="65000"/>
                  <a:lumOff val="35000"/>
                </a:schemeClr>
              </a:solidFill>
            </a:endParaRPr>
          </a:p>
        </p:txBody>
      </p:sp>
    </p:spTree>
    <p:extLst>
      <p:ext uri="{BB962C8B-B14F-4D97-AF65-F5344CB8AC3E}">
        <p14:creationId xmlns:p14="http://schemas.microsoft.com/office/powerpoint/2010/main" xmlns="" val="3669229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575048"/>
          </a:xfrm>
        </p:spPr>
        <p:txBody>
          <a:bodyPr>
            <a:noAutofit/>
          </a:bodyPr>
          <a:lstStyle/>
          <a:p>
            <a:pPr>
              <a:spcBef>
                <a:spcPts val="0"/>
              </a:spcBef>
              <a:spcAft>
                <a:spcPts val="500"/>
              </a:spcAft>
            </a:pPr>
            <a:r>
              <a:rPr lang="es-CO" sz="2800" kern="1400" dirty="0" smtClean="0">
                <a:solidFill>
                  <a:srgbClr val="990000"/>
                </a:solidFill>
                <a:effectLst/>
                <a:latin typeface="Verdana"/>
              </a:rPr>
              <a:t/>
            </a:r>
            <a:br>
              <a:rPr lang="es-CO" sz="2800" kern="1400" dirty="0" smtClean="0">
                <a:solidFill>
                  <a:srgbClr val="990000"/>
                </a:solidFill>
                <a:effectLst/>
                <a:latin typeface="Verdana"/>
              </a:rPr>
            </a:br>
            <a:r>
              <a:rPr lang="es-CO" sz="2800" kern="1400" dirty="0" smtClean="0">
                <a:solidFill>
                  <a:srgbClr val="990000"/>
                </a:solidFill>
                <a:effectLst/>
                <a:latin typeface="Verdana"/>
              </a:rPr>
              <a:t>¿Qué son exactamente los problemas de aprendizaje?</a:t>
            </a:r>
            <a:r>
              <a:rPr lang="es-CO" sz="2800" kern="1400" dirty="0" smtClean="0">
                <a:solidFill>
                  <a:srgbClr val="000000"/>
                </a:solidFill>
                <a:effectLst/>
                <a:latin typeface="Imprint MT Shadow"/>
              </a:rPr>
              <a:t/>
            </a:r>
            <a:br>
              <a:rPr lang="es-CO" sz="2800" kern="1400" dirty="0" smtClean="0">
                <a:solidFill>
                  <a:srgbClr val="000000"/>
                </a:solidFill>
                <a:effectLst/>
                <a:latin typeface="Imprint MT Shadow"/>
              </a:rPr>
            </a:br>
            <a:r>
              <a:rPr lang="es-CO" sz="2800" kern="1400" dirty="0" smtClean="0">
                <a:solidFill>
                  <a:srgbClr val="000000"/>
                </a:solidFill>
                <a:effectLst/>
                <a:latin typeface="Garamond"/>
              </a:rPr>
              <a:t> </a:t>
            </a:r>
            <a:br>
              <a:rPr lang="es-CO" sz="2800" kern="1400" dirty="0" smtClean="0">
                <a:solidFill>
                  <a:srgbClr val="000000"/>
                </a:solidFill>
                <a:effectLst/>
                <a:latin typeface="Garamond"/>
              </a:rPr>
            </a:br>
            <a:endParaRPr lang="es-CO" sz="2800" dirty="0"/>
          </a:p>
        </p:txBody>
      </p:sp>
      <p:sp>
        <p:nvSpPr>
          <p:cNvPr id="3" name="2 Marcador de contenido"/>
          <p:cNvSpPr>
            <a:spLocks noGrp="1"/>
          </p:cNvSpPr>
          <p:nvPr>
            <p:ph idx="1"/>
          </p:nvPr>
        </p:nvSpPr>
        <p:spPr>
          <a:xfrm>
            <a:off x="457200" y="1600201"/>
            <a:ext cx="8229600" cy="4349080"/>
          </a:xfrm>
        </p:spPr>
        <p:txBody>
          <a:bodyPr>
            <a:normAutofit fontScale="70000" lnSpcReduction="20000"/>
          </a:bodyPr>
          <a:lstStyle/>
          <a:p>
            <a:r>
              <a:rPr lang="es-CO" dirty="0"/>
              <a:t>El problema del aprendizaje es un término general que describe problemas del aprendizaje específicos. Un problema del aprendizaje puede causar que una persona tenga dificultades aprendiendo y usando ciertas destrezas. </a:t>
            </a:r>
          </a:p>
          <a:p>
            <a:r>
              <a:rPr lang="es-CO" dirty="0"/>
              <a:t>Las destrezas que son afectadas con mayor frecuencia son: lectura, ortografía, escuchar, hablar, razonar, y matemática. </a:t>
            </a:r>
            <a:endParaRPr lang="es-CO" dirty="0" smtClean="0"/>
          </a:p>
          <a:p>
            <a:r>
              <a:rPr lang="es-CO" dirty="0" smtClean="0"/>
              <a:t>Los </a:t>
            </a:r>
            <a:r>
              <a:rPr lang="es-CO" dirty="0"/>
              <a:t>problemas de aprendizaje se hacen evidentes en los primeros años del periodo escolar pues están directamente relacionados con materias a partir de las cuales se determina el correcto rendimiento académico. </a:t>
            </a:r>
          </a:p>
          <a:p>
            <a:r>
              <a:rPr lang="es-CO" dirty="0"/>
              <a:t>Este concepto se aplica principalmente a niños en edad escolar, antes del ingreso a primero de primaria, o durante los 7 primeros años de vida. </a:t>
            </a:r>
          </a:p>
          <a:p>
            <a:endParaRPr lang="es-CO" dirty="0"/>
          </a:p>
          <a:p>
            <a:endParaRPr lang="es-CO" dirty="0"/>
          </a:p>
        </p:txBody>
      </p:sp>
    </p:spTree>
    <p:extLst>
      <p:ext uri="{BB962C8B-B14F-4D97-AF65-F5344CB8AC3E}">
        <p14:creationId xmlns:p14="http://schemas.microsoft.com/office/powerpoint/2010/main" xmlns="" val="133173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143000"/>
          </a:xfrm>
        </p:spPr>
        <p:txBody>
          <a:bodyPr>
            <a:normAutofit fontScale="90000"/>
          </a:bodyPr>
          <a:lstStyle/>
          <a:p>
            <a:r>
              <a:rPr lang="es-CO" b="1" dirty="0">
                <a:solidFill>
                  <a:srgbClr val="C00000"/>
                </a:solidFill>
              </a:rPr>
              <a:t>¿Y qué NO se considera un problema de aprendizaje?</a:t>
            </a:r>
            <a:r>
              <a:rPr lang="es-CO" b="1" dirty="0"/>
              <a:t/>
            </a:r>
            <a:br>
              <a:rPr lang="es-CO" b="1" dirty="0"/>
            </a:br>
            <a:endParaRPr lang="es-CO" dirty="0"/>
          </a:p>
        </p:txBody>
      </p:sp>
      <p:sp>
        <p:nvSpPr>
          <p:cNvPr id="3" name="2 Marcador de contenido"/>
          <p:cNvSpPr>
            <a:spLocks noGrp="1"/>
          </p:cNvSpPr>
          <p:nvPr>
            <p:ph idx="1"/>
          </p:nvPr>
        </p:nvSpPr>
        <p:spPr>
          <a:xfrm>
            <a:off x="755576" y="4653136"/>
            <a:ext cx="7632848" cy="1368153"/>
          </a:xfrm>
        </p:spPr>
        <p:txBody>
          <a:bodyPr>
            <a:normAutofit fontScale="85000" lnSpcReduction="10000"/>
          </a:bodyPr>
          <a:lstStyle/>
          <a:p>
            <a:r>
              <a:rPr lang="es-CO" sz="2600" dirty="0" smtClean="0"/>
              <a:t>Estas </a:t>
            </a:r>
            <a:r>
              <a:rPr lang="es-CO" sz="2600" dirty="0"/>
              <a:t>son cuando un niño tiene problemas al aprender debido a alguna discapacidad visual, auditiva, o motriz; cuando tiene retraso mental; o porque no ha recibido instrucción debido a desventajas culturales, económicas o ambientales. </a:t>
            </a:r>
          </a:p>
          <a:p>
            <a:endParaRPr lang="es-CO" dirty="0"/>
          </a:p>
        </p:txBody>
      </p:sp>
      <p:pic>
        <p:nvPicPr>
          <p:cNvPr id="1026" name="Picture 2" descr="http://salud.blogandlife.com/files/2011/07/problemas-aprendizaj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27784" y="1844824"/>
            <a:ext cx="4462950" cy="25591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0176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052736"/>
          </a:xfrm>
        </p:spPr>
        <p:txBody>
          <a:bodyPr>
            <a:normAutofit fontScale="90000"/>
          </a:bodyPr>
          <a:lstStyle/>
          <a:p>
            <a:r>
              <a:rPr lang="es-CO" dirty="0" smtClean="0">
                <a:solidFill>
                  <a:srgbClr val="C00000"/>
                </a:solidFill>
              </a:rPr>
              <a:t/>
            </a:r>
            <a:br>
              <a:rPr lang="es-CO" dirty="0" smtClean="0">
                <a:solidFill>
                  <a:srgbClr val="C00000"/>
                </a:solidFill>
              </a:rPr>
            </a:br>
            <a:r>
              <a:rPr lang="es-CO" dirty="0">
                <a:solidFill>
                  <a:srgbClr val="C00000"/>
                </a:solidFill>
              </a:rPr>
              <a:t/>
            </a:r>
            <a:br>
              <a:rPr lang="es-CO" dirty="0">
                <a:solidFill>
                  <a:srgbClr val="C00000"/>
                </a:solidFill>
              </a:rPr>
            </a:br>
            <a:r>
              <a:rPr lang="es-CO" dirty="0" smtClean="0">
                <a:solidFill>
                  <a:srgbClr val="C00000"/>
                </a:solidFill>
              </a:rPr>
              <a:t>¿</a:t>
            </a:r>
            <a:r>
              <a:rPr lang="es-CO" dirty="0">
                <a:solidFill>
                  <a:srgbClr val="C00000"/>
                </a:solidFill>
              </a:rPr>
              <a:t>Qué causa los problemas de aprendizaje?</a:t>
            </a:r>
            <a:r>
              <a:rPr lang="es-CO" dirty="0"/>
              <a:t/>
            </a:r>
            <a:br>
              <a:rPr lang="es-CO" dirty="0"/>
            </a:br>
            <a:r>
              <a:rPr lang="es-CO" dirty="0"/>
              <a:t> </a:t>
            </a:r>
            <a:br>
              <a:rPr lang="es-CO" dirty="0"/>
            </a:br>
            <a:endParaRPr lang="es-CO" dirty="0"/>
          </a:p>
        </p:txBody>
      </p:sp>
      <p:sp>
        <p:nvSpPr>
          <p:cNvPr id="3" name="2 Marcador de contenido"/>
          <p:cNvSpPr>
            <a:spLocks noGrp="1"/>
          </p:cNvSpPr>
          <p:nvPr>
            <p:ph idx="1"/>
          </p:nvPr>
        </p:nvSpPr>
        <p:spPr/>
        <p:txBody>
          <a:bodyPr>
            <a:normAutofit fontScale="92500"/>
          </a:bodyPr>
          <a:lstStyle/>
          <a:p>
            <a:r>
              <a:rPr lang="es-CO" dirty="0" smtClean="0"/>
              <a:t>Factores </a:t>
            </a:r>
            <a:r>
              <a:rPr lang="es-CO" dirty="0"/>
              <a:t>genéticos: como cromosomas recesivos, en </a:t>
            </a:r>
            <a:r>
              <a:rPr lang="es-CO" dirty="0" smtClean="0"/>
              <a:t>dificultades </a:t>
            </a:r>
            <a:r>
              <a:rPr lang="es-CO" dirty="0"/>
              <a:t>específicas en lectura.</a:t>
            </a:r>
          </a:p>
          <a:p>
            <a:r>
              <a:rPr lang="es-CO" dirty="0" smtClean="0"/>
              <a:t>Factores </a:t>
            </a:r>
            <a:r>
              <a:rPr lang="es-CO" dirty="0"/>
              <a:t>pre-peri y posnatales: Complicaciones durante el embarazo.</a:t>
            </a:r>
          </a:p>
          <a:p>
            <a:r>
              <a:rPr lang="es-CO" dirty="0" smtClean="0"/>
              <a:t>Madres </a:t>
            </a:r>
            <a:r>
              <a:rPr lang="es-CO" dirty="0"/>
              <a:t>y padres mayores, tienen mayor probabilidad de tener un hijo disléxico.</a:t>
            </a:r>
          </a:p>
          <a:p>
            <a:r>
              <a:rPr lang="es-CO" dirty="0" smtClean="0"/>
              <a:t>Las </a:t>
            </a:r>
            <a:r>
              <a:rPr lang="es-CO" dirty="0"/>
              <a:t>disfunciones neurológicas han sido consideradas como causas significativas de las inhabilidades para aprender.</a:t>
            </a:r>
          </a:p>
          <a:p>
            <a:endParaRPr lang="es-CO" dirty="0"/>
          </a:p>
          <a:p>
            <a:endParaRPr lang="es-CO" dirty="0"/>
          </a:p>
        </p:txBody>
      </p:sp>
    </p:spTree>
    <p:extLst>
      <p:ext uri="{BB962C8B-B14F-4D97-AF65-F5344CB8AC3E}">
        <p14:creationId xmlns:p14="http://schemas.microsoft.com/office/powerpoint/2010/main" xmlns="" val="1112553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418058"/>
          </a:xfrm>
        </p:spPr>
        <p:txBody>
          <a:bodyPr>
            <a:normAutofit fontScale="90000"/>
          </a:bodyPr>
          <a:lstStyle/>
          <a:p>
            <a:r>
              <a:rPr lang="es-CO" dirty="0" smtClean="0"/>
              <a:t/>
            </a:r>
            <a:br>
              <a:rPr lang="es-CO" dirty="0" smtClean="0"/>
            </a:br>
            <a:r>
              <a:rPr lang="es-CO" dirty="0"/>
              <a:t/>
            </a:r>
            <a:br>
              <a:rPr lang="es-CO" dirty="0"/>
            </a:br>
            <a:r>
              <a:rPr lang="es-CO" dirty="0" smtClean="0">
                <a:solidFill>
                  <a:srgbClr val="C00000"/>
                </a:solidFill>
              </a:rPr>
              <a:t>Consecuencias</a:t>
            </a:r>
            <a:r>
              <a:rPr lang="es-CO" dirty="0"/>
              <a:t/>
            </a:r>
            <a:br>
              <a:rPr lang="es-CO" dirty="0"/>
            </a:br>
            <a:r>
              <a:rPr lang="es-CO" dirty="0"/>
              <a:t> </a:t>
            </a:r>
            <a:br>
              <a:rPr lang="es-CO" dirty="0"/>
            </a:b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Los </a:t>
            </a:r>
            <a:r>
              <a:rPr lang="es-CO" dirty="0"/>
              <a:t>problemas del aprendizaje pueden ocurrir en las siguientes áreas académicas:</a:t>
            </a:r>
          </a:p>
          <a:p>
            <a:r>
              <a:rPr lang="es-CO" dirty="0" smtClean="0"/>
              <a:t>Lenguaje </a:t>
            </a:r>
            <a:r>
              <a:rPr lang="es-CO" dirty="0"/>
              <a:t>hablado: atrasos, trastornos, o discrepancias en el escuchar y hablar.</a:t>
            </a:r>
          </a:p>
          <a:p>
            <a:r>
              <a:rPr lang="es-CO" dirty="0" smtClean="0"/>
              <a:t>Lenguaje </a:t>
            </a:r>
            <a:r>
              <a:rPr lang="es-CO" dirty="0"/>
              <a:t>escrito: dificultades para leer, escribir, y en la ortografía.</a:t>
            </a:r>
          </a:p>
          <a:p>
            <a:r>
              <a:rPr lang="es-CO" dirty="0" smtClean="0"/>
              <a:t>Aritmética</a:t>
            </a:r>
            <a:r>
              <a:rPr lang="es-CO" dirty="0"/>
              <a:t>: dificultad para ejecutar funciones aritméticas o en comprender conceptos básicos.</a:t>
            </a:r>
          </a:p>
          <a:p>
            <a:r>
              <a:rPr lang="es-CO" dirty="0"/>
              <a:t> Razonamiento: dificultad para organizar e integrar los pensamientos.</a:t>
            </a:r>
          </a:p>
          <a:p>
            <a:r>
              <a:rPr lang="es-CO" dirty="0" smtClean="0"/>
              <a:t>Habilidades </a:t>
            </a:r>
            <a:r>
              <a:rPr lang="es-CO" dirty="0"/>
              <a:t>para la organización: dificultad para organizar todas las facetas del aprendizaje., etc.</a:t>
            </a:r>
          </a:p>
          <a:p>
            <a:pPr marL="0" indent="0">
              <a:buNone/>
            </a:pPr>
            <a:r>
              <a:rPr lang="es-CO" dirty="0"/>
              <a:t> </a:t>
            </a:r>
          </a:p>
          <a:p>
            <a:endParaRPr lang="es-CO" dirty="0"/>
          </a:p>
        </p:txBody>
      </p:sp>
    </p:spTree>
    <p:extLst>
      <p:ext uri="{BB962C8B-B14F-4D97-AF65-F5344CB8AC3E}">
        <p14:creationId xmlns:p14="http://schemas.microsoft.com/office/powerpoint/2010/main" xmlns="" val="2139153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smtClean="0"/>
              <a:t/>
            </a:r>
            <a:br>
              <a:rPr lang="es-CO" dirty="0" smtClean="0"/>
            </a:br>
            <a:r>
              <a:rPr lang="es-CO" dirty="0" smtClean="0">
                <a:solidFill>
                  <a:srgbClr val="C00000"/>
                </a:solidFill>
              </a:rPr>
              <a:t>¿</a:t>
            </a:r>
            <a:r>
              <a:rPr lang="es-CO" dirty="0">
                <a:solidFill>
                  <a:srgbClr val="C00000"/>
                </a:solidFill>
              </a:rPr>
              <a:t>Cómo detectar problemas de aprendizaje en los niños?</a:t>
            </a:r>
            <a:r>
              <a:rPr lang="es-CO" dirty="0"/>
              <a:t/>
            </a:r>
            <a:br>
              <a:rPr lang="es-CO" dirty="0"/>
            </a:br>
            <a:r>
              <a:rPr lang="es-CO" dirty="0"/>
              <a:t> </a:t>
            </a:r>
            <a:br>
              <a:rPr lang="es-CO" dirty="0"/>
            </a:b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Dificultad </a:t>
            </a:r>
            <a:r>
              <a:rPr lang="es-CO" dirty="0"/>
              <a:t>para entender y seguir tareas e instrucciones.</a:t>
            </a:r>
          </a:p>
          <a:p>
            <a:r>
              <a:rPr lang="es-CO" dirty="0" smtClean="0"/>
              <a:t>Problemas </a:t>
            </a:r>
            <a:r>
              <a:rPr lang="es-CO" dirty="0"/>
              <a:t>para recordar lo que alguien le acaba de decir.</a:t>
            </a:r>
          </a:p>
          <a:p>
            <a:r>
              <a:rPr lang="es-CO" dirty="0" smtClean="0"/>
              <a:t>Dificultad </a:t>
            </a:r>
            <a:r>
              <a:rPr lang="es-CO" dirty="0"/>
              <a:t>para dominar las destrezas básicas de lectura, deletreo, escritura y/o matemática, por lo que fracasa en el trabajo escolar.</a:t>
            </a:r>
          </a:p>
          <a:p>
            <a:r>
              <a:rPr lang="es-CO" dirty="0" smtClean="0"/>
              <a:t>Dificultad </a:t>
            </a:r>
            <a:r>
              <a:rPr lang="es-CO" dirty="0"/>
              <a:t>para distinguir entre la derecha y la izquierda, para identificar las palabras, etc. Puede presentar tendencia a escribir las letras, las palabras o los números al revés.</a:t>
            </a:r>
          </a:p>
          <a:p>
            <a:r>
              <a:rPr lang="es-CO" dirty="0" smtClean="0"/>
              <a:t>Falta </a:t>
            </a:r>
            <a:r>
              <a:rPr lang="es-CO" dirty="0"/>
              <a:t>de coordinación al caminar, hacer deporte o llevar a cabo actividades sencillas como sujetar un lápiz o atarse el cordón del zapato.</a:t>
            </a:r>
          </a:p>
          <a:p>
            <a:pPr marL="0" indent="0">
              <a:buNone/>
            </a:pPr>
            <a:r>
              <a:rPr lang="es-CO" dirty="0"/>
              <a:t> </a:t>
            </a:r>
          </a:p>
          <a:p>
            <a:endParaRPr lang="es-CO" dirty="0"/>
          </a:p>
        </p:txBody>
      </p:sp>
    </p:spTree>
    <p:extLst>
      <p:ext uri="{BB962C8B-B14F-4D97-AF65-F5344CB8AC3E}">
        <p14:creationId xmlns:p14="http://schemas.microsoft.com/office/powerpoint/2010/main" xmlns="" val="388232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a:t/>
            </a:r>
            <a:br>
              <a:rPr lang="es-CO" dirty="0"/>
            </a:br>
            <a:r>
              <a:rPr lang="es-CO" dirty="0" smtClean="0">
                <a:solidFill>
                  <a:srgbClr val="C00000"/>
                </a:solidFill>
              </a:rPr>
              <a:t>Clasificación </a:t>
            </a:r>
            <a:r>
              <a:rPr lang="es-CO" dirty="0">
                <a:solidFill>
                  <a:srgbClr val="C00000"/>
                </a:solidFill>
              </a:rPr>
              <a:t>del problema</a:t>
            </a:r>
            <a:r>
              <a:rPr lang="es-CO" dirty="0"/>
              <a:t/>
            </a:r>
            <a:br>
              <a:rPr lang="es-CO" dirty="0"/>
            </a:br>
            <a:r>
              <a:rPr lang="es-CO" dirty="0"/>
              <a:t> </a:t>
            </a:r>
            <a:br>
              <a:rPr lang="es-CO" dirty="0"/>
            </a:br>
            <a:endParaRPr lang="es-CO" dirty="0"/>
          </a:p>
        </p:txBody>
      </p:sp>
      <p:sp>
        <p:nvSpPr>
          <p:cNvPr id="3" name="2 Marcador de contenido"/>
          <p:cNvSpPr>
            <a:spLocks noGrp="1"/>
          </p:cNvSpPr>
          <p:nvPr>
            <p:ph idx="1"/>
          </p:nvPr>
        </p:nvSpPr>
        <p:spPr/>
        <p:txBody>
          <a:bodyPr>
            <a:normAutofit fontScale="62500" lnSpcReduction="20000"/>
          </a:bodyPr>
          <a:lstStyle/>
          <a:p>
            <a:pPr marL="0" indent="0">
              <a:buNone/>
            </a:pPr>
            <a:r>
              <a:rPr lang="es-CO" dirty="0"/>
              <a:t> </a:t>
            </a:r>
          </a:p>
          <a:p>
            <a:r>
              <a:rPr lang="es-CO" b="1" dirty="0"/>
              <a:t>1. TRASTORNOS DEL </a:t>
            </a:r>
            <a:r>
              <a:rPr lang="es-CO" b="1" dirty="0" smtClean="0"/>
              <a:t>APRENDIZAJE.</a:t>
            </a:r>
            <a:r>
              <a:rPr lang="es-CO" dirty="0"/>
              <a:t> </a:t>
            </a:r>
            <a:r>
              <a:rPr lang="es-CO" dirty="0" smtClean="0"/>
              <a:t>Como </a:t>
            </a:r>
            <a:r>
              <a:rPr lang="es-CO" dirty="0"/>
              <a:t>las habilidades académicas como la lectura, aritmética y la expresión escrita.</a:t>
            </a:r>
          </a:p>
          <a:p>
            <a:pPr marL="0" indent="0">
              <a:buNone/>
            </a:pPr>
            <a:endParaRPr lang="es-CO" dirty="0"/>
          </a:p>
          <a:p>
            <a:r>
              <a:rPr lang="es-CO" b="1" dirty="0"/>
              <a:t>2. TRASTORNOS DE LAS HABILIDADES </a:t>
            </a:r>
            <a:r>
              <a:rPr lang="es-CO" b="1" dirty="0" smtClean="0"/>
              <a:t>MOTORAS. </a:t>
            </a:r>
            <a:r>
              <a:rPr lang="es-CO" dirty="0" smtClean="0"/>
              <a:t>Implica </a:t>
            </a:r>
            <a:r>
              <a:rPr lang="es-CO" dirty="0"/>
              <a:t>las dificultades para la coordinación física como la </a:t>
            </a:r>
            <a:r>
              <a:rPr lang="es-CO" dirty="0" err="1"/>
              <a:t>dispraxia</a:t>
            </a:r>
            <a:r>
              <a:rPr lang="es-CO" dirty="0"/>
              <a:t> y la lesión cerebral.</a:t>
            </a:r>
          </a:p>
          <a:p>
            <a:pPr marL="0" indent="0">
              <a:buNone/>
            </a:pPr>
            <a:r>
              <a:rPr lang="es-CO" dirty="0"/>
              <a:t> </a:t>
            </a:r>
          </a:p>
          <a:p>
            <a:r>
              <a:rPr lang="es-CO" b="1" dirty="0"/>
              <a:t>3. TRASTORNOS DE LA </a:t>
            </a:r>
            <a:r>
              <a:rPr lang="es-CO" b="1" dirty="0" smtClean="0"/>
              <a:t>COMUNICACIÓN</a:t>
            </a:r>
            <a:r>
              <a:rPr lang="es-CO" dirty="0"/>
              <a:t>-</a:t>
            </a:r>
            <a:r>
              <a:rPr lang="es-CO" dirty="0" smtClean="0"/>
              <a:t>Se </a:t>
            </a:r>
            <a:r>
              <a:rPr lang="es-CO" dirty="0"/>
              <a:t>encuentra el déficit en el lenguaje expresivo, déficit en </a:t>
            </a:r>
            <a:r>
              <a:rPr lang="es-CO" dirty="0" smtClean="0"/>
              <a:t> el </a:t>
            </a:r>
            <a:r>
              <a:rPr lang="es-CO" dirty="0"/>
              <a:t>lenguaje receptivo, tartamudez y trastornos fonológicos.</a:t>
            </a:r>
          </a:p>
          <a:p>
            <a:pPr marL="0" indent="0">
              <a:buNone/>
            </a:pPr>
            <a:r>
              <a:rPr lang="es-CO" dirty="0"/>
              <a:t> </a:t>
            </a:r>
          </a:p>
          <a:p>
            <a:r>
              <a:rPr lang="es-CO" b="1" dirty="0"/>
              <a:t>4. TRASTORNOS DE </a:t>
            </a:r>
            <a:r>
              <a:rPr lang="es-CO" b="1" dirty="0" smtClean="0"/>
              <a:t>CONDUCTA</a:t>
            </a:r>
            <a:r>
              <a:rPr lang="es-CO" dirty="0" smtClean="0"/>
              <a:t>. Se </a:t>
            </a:r>
            <a:r>
              <a:rPr lang="es-CO" dirty="0"/>
              <a:t>trata de las llamadas "</a:t>
            </a:r>
            <a:r>
              <a:rPr lang="es-CO" b="1" dirty="0"/>
              <a:t>conductas antisociales", </a:t>
            </a:r>
            <a:r>
              <a:rPr lang="es-CO" dirty="0"/>
              <a:t>en las que no se respetan los derechos de los demás ni las normas sociales</a:t>
            </a:r>
            <a:r>
              <a:rPr lang="es-CO" dirty="0" smtClean="0"/>
              <a:t>.</a:t>
            </a:r>
            <a:endParaRPr lang="es-CO" dirty="0"/>
          </a:p>
        </p:txBody>
      </p:sp>
    </p:spTree>
    <p:extLst>
      <p:ext uri="{BB962C8B-B14F-4D97-AF65-F5344CB8AC3E}">
        <p14:creationId xmlns:p14="http://schemas.microsoft.com/office/powerpoint/2010/main" xmlns="" val="3799535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
            </a:r>
            <a:br>
              <a:rPr lang="es-CO" dirty="0"/>
            </a:br>
            <a:r>
              <a:rPr lang="es-CO" dirty="0" smtClean="0"/>
              <a:t/>
            </a:r>
            <a:br>
              <a:rPr lang="es-CO" dirty="0" smtClean="0"/>
            </a:br>
            <a:r>
              <a:rPr lang="es-CO" dirty="0" smtClean="0">
                <a:solidFill>
                  <a:srgbClr val="C00000"/>
                </a:solidFill>
              </a:rPr>
              <a:t/>
            </a:r>
            <a:br>
              <a:rPr lang="es-CO" dirty="0" smtClean="0">
                <a:solidFill>
                  <a:srgbClr val="C00000"/>
                </a:solidFill>
              </a:rPr>
            </a:br>
            <a:r>
              <a:rPr lang="es-CO" dirty="0" smtClean="0">
                <a:solidFill>
                  <a:srgbClr val="C00000"/>
                </a:solidFill>
                <a:hlinkClick r:id="rId2" action="ppaction://hlinksldjump"/>
              </a:rPr>
              <a:t>TRASTORNOS DEL APRENDIZAJE</a:t>
            </a:r>
            <a:r>
              <a:rPr lang="es-CO" dirty="0">
                <a:hlinkClick r:id="rId2" action="ppaction://hlinksldjump"/>
              </a:rPr>
              <a:t/>
            </a:r>
            <a:br>
              <a:rPr lang="es-CO" dirty="0">
                <a:hlinkClick r:id="rId2" action="ppaction://hlinksldjump"/>
              </a:rPr>
            </a:br>
            <a:r>
              <a:rPr lang="es-CO" dirty="0"/>
              <a:t> </a:t>
            </a:r>
            <a:br>
              <a:rPr lang="es-CO" dirty="0"/>
            </a:br>
            <a:r>
              <a:rPr lang="es-CO" dirty="0"/>
              <a:t> </a:t>
            </a:r>
            <a:br>
              <a:rPr lang="es-CO" dirty="0"/>
            </a:br>
            <a:endParaRPr lang="es-CO" dirty="0"/>
          </a:p>
        </p:txBody>
      </p:sp>
      <p:sp>
        <p:nvSpPr>
          <p:cNvPr id="3" name="2 Marcador de contenido"/>
          <p:cNvSpPr>
            <a:spLocks noGrp="1"/>
          </p:cNvSpPr>
          <p:nvPr>
            <p:ph idx="1"/>
          </p:nvPr>
        </p:nvSpPr>
        <p:spPr/>
        <p:txBody>
          <a:bodyPr/>
          <a:lstStyle/>
          <a:p>
            <a:r>
              <a:rPr lang="es-CO" dirty="0" smtClean="0"/>
              <a:t>Disortografia</a:t>
            </a:r>
          </a:p>
          <a:p>
            <a:r>
              <a:rPr lang="es-CO" dirty="0" smtClean="0"/>
              <a:t>Digrafía</a:t>
            </a:r>
          </a:p>
          <a:p>
            <a:r>
              <a:rPr lang="es-CO" dirty="0" err="1" smtClean="0"/>
              <a:t>Discalculia</a:t>
            </a:r>
            <a:endParaRPr lang="es-CO" dirty="0" smtClean="0"/>
          </a:p>
          <a:p>
            <a:r>
              <a:rPr lang="es-CO" dirty="0" smtClean="0"/>
              <a:t>Disfasia y afasia</a:t>
            </a:r>
          </a:p>
          <a:p>
            <a:r>
              <a:rPr lang="es-CO" dirty="0" smtClean="0"/>
              <a:t>Disartrias</a:t>
            </a:r>
          </a:p>
          <a:p>
            <a:r>
              <a:rPr lang="es-CO" dirty="0" smtClean="0"/>
              <a:t>Dislalia</a:t>
            </a:r>
          </a:p>
          <a:p>
            <a:r>
              <a:rPr lang="es-CO" dirty="0" smtClean="0"/>
              <a:t>dislexia</a:t>
            </a:r>
            <a:endParaRPr lang="es-CO" dirty="0"/>
          </a:p>
        </p:txBody>
      </p:sp>
      <p:pic>
        <p:nvPicPr>
          <p:cNvPr id="2050" name="Picture 2" descr="http://t3.gstatic.com/images?q=tbn:ANd9GcQx_6IVmQj1WQFS1YGpaCnXxiSkbL0oxO-6VwySXBbRsftDST3M"/>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067944" y="1772816"/>
            <a:ext cx="4067978" cy="40171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87896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
            </a:r>
            <a:br>
              <a:rPr lang="es-CO" b="1" dirty="0" smtClean="0"/>
            </a:br>
            <a:r>
              <a:rPr lang="es-CO" b="1" dirty="0" smtClean="0">
                <a:solidFill>
                  <a:srgbClr val="C00000"/>
                </a:solidFill>
                <a:hlinkClick r:id="rId2" action="ppaction://hlinksldjump"/>
              </a:rPr>
              <a:t>TRASTORNOS </a:t>
            </a:r>
            <a:r>
              <a:rPr lang="es-CO" b="1" dirty="0">
                <a:solidFill>
                  <a:srgbClr val="C00000"/>
                </a:solidFill>
                <a:hlinkClick r:id="rId2" action="ppaction://hlinksldjump"/>
              </a:rPr>
              <a:t>DE LA COMUNICACIÓN</a:t>
            </a:r>
            <a:r>
              <a:rPr lang="es-CO" dirty="0">
                <a:solidFill>
                  <a:srgbClr val="C00000"/>
                </a:solidFill>
                <a:hlinkClick r:id="rId2" action="ppaction://hlinksldjump"/>
              </a:rPr>
              <a:t/>
            </a:r>
            <a:br>
              <a:rPr lang="es-CO" dirty="0">
                <a:solidFill>
                  <a:srgbClr val="C00000"/>
                </a:solidFill>
                <a:hlinkClick r:id="rId2" action="ppaction://hlinksldjump"/>
              </a:rPr>
            </a:br>
            <a:r>
              <a:rPr lang="es-CO" dirty="0">
                <a:solidFill>
                  <a:srgbClr val="C00000"/>
                </a:solidFill>
                <a:hlinkClick r:id="rId2" action="ppaction://hlinksldjump"/>
              </a:rPr>
              <a:t> </a:t>
            </a:r>
            <a:r>
              <a:rPr lang="es-CO" dirty="0">
                <a:hlinkClick r:id="rId2" action="ppaction://hlinksldjump"/>
              </a:rPr>
              <a:t/>
            </a:r>
            <a:br>
              <a:rPr lang="es-CO" dirty="0">
                <a:hlinkClick r:id="rId2" action="ppaction://hlinksldjump"/>
              </a:rPr>
            </a:br>
            <a:endParaRPr lang="es-CO" dirty="0"/>
          </a:p>
        </p:txBody>
      </p:sp>
      <p:sp>
        <p:nvSpPr>
          <p:cNvPr id="3" name="2 Marcador de contenido"/>
          <p:cNvSpPr>
            <a:spLocks noGrp="1"/>
          </p:cNvSpPr>
          <p:nvPr>
            <p:ph sz="half" idx="1"/>
          </p:nvPr>
        </p:nvSpPr>
        <p:spPr/>
        <p:txBody>
          <a:bodyPr/>
          <a:lstStyle/>
          <a:p>
            <a:endParaRPr lang="es-CO" dirty="0"/>
          </a:p>
          <a:p>
            <a:endParaRPr lang="es-CO" dirty="0"/>
          </a:p>
        </p:txBody>
      </p:sp>
      <p:sp>
        <p:nvSpPr>
          <p:cNvPr id="4" name="3 Marcador de texto"/>
          <p:cNvSpPr>
            <a:spLocks noGrp="1"/>
          </p:cNvSpPr>
          <p:nvPr>
            <p:ph sz="half" idx="2"/>
          </p:nvPr>
        </p:nvSpPr>
        <p:spPr/>
        <p:txBody>
          <a:bodyPr/>
          <a:lstStyle/>
          <a:p>
            <a:r>
              <a:rPr lang="es-CO" dirty="0" smtClean="0"/>
              <a:t>DISFEMIA</a:t>
            </a:r>
          </a:p>
          <a:p>
            <a:r>
              <a:rPr lang="es-CO" dirty="0" smtClean="0"/>
              <a:t>TARTAMUDEZ </a:t>
            </a:r>
            <a:r>
              <a:rPr lang="es-CO" dirty="0"/>
              <a:t>O ESPASMOFEMIA</a:t>
            </a:r>
          </a:p>
          <a:p>
            <a:r>
              <a:rPr lang="es-CO" dirty="0"/>
              <a:t>TRASTORNO FONOLÓGICO</a:t>
            </a:r>
          </a:p>
          <a:p>
            <a:r>
              <a:rPr lang="es-CO" dirty="0"/>
              <a:t>TARTAJOFEMIA</a:t>
            </a:r>
          </a:p>
          <a:p>
            <a:endParaRPr lang="es-CO" dirty="0"/>
          </a:p>
        </p:txBody>
      </p:sp>
      <p:pic>
        <p:nvPicPr>
          <p:cNvPr id="3074" name="Picture 2" descr="http://t3.gstatic.com/images?q=tbn:ANd9GcT2Oc-w35RV6xLead_F15K9Kaul8xu9itBMV8tFYUc70zBrnQ5V4w"/>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67544" y="1916832"/>
            <a:ext cx="3168352" cy="31683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26524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1026</TotalTime>
  <Words>690</Words>
  <Application>Microsoft Office PowerPoint</Application>
  <PresentationFormat>Presentación en pantalla (4:3)</PresentationFormat>
  <Paragraphs>108</Paragraphs>
  <Slides>18</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0" baseType="lpstr">
      <vt:lpstr>Tema de Office</vt:lpstr>
      <vt:lpstr>Hoja de cálculo</vt:lpstr>
      <vt:lpstr>Trastornos específicos del aprendizaje   </vt:lpstr>
      <vt:lpstr> ¿Qué son exactamente los problemas de aprendizaje?   </vt:lpstr>
      <vt:lpstr>¿Y qué NO se considera un problema de aprendizaje? </vt:lpstr>
      <vt:lpstr>  ¿Qué causa los problemas de aprendizaje?   </vt:lpstr>
      <vt:lpstr>  Consecuencias   </vt:lpstr>
      <vt:lpstr>  ¿Cómo detectar problemas de aprendizaje en los niños?   </vt:lpstr>
      <vt:lpstr>  Clasificación del problema   </vt:lpstr>
      <vt:lpstr>   TRASTORNOS DEL APRENDIZAJE     </vt:lpstr>
      <vt:lpstr> TRASTORNOS DE LA COMUNICACIÓN   </vt:lpstr>
      <vt:lpstr> TRASTORNOS DE CONDUCTA </vt:lpstr>
      <vt:lpstr>Diapositiva 11</vt:lpstr>
      <vt:lpstr>Diapositiva 12</vt:lpstr>
      <vt:lpstr>Diapositiva 13</vt:lpstr>
      <vt:lpstr>Diapositiva 14</vt:lpstr>
      <vt:lpstr>Diapositiva 15</vt:lpstr>
      <vt:lpstr>algunas de las técnicas cognitivo-conductuales para la intervención  </vt:lpstr>
      <vt:lpstr>Diapositiva 17</vt:lpstr>
      <vt:lpstr>Educa al niño de hoy  y no castigaras al hombre de mañana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Trastornos específicos del aprendizaje</dc:title>
  <dc:creator>Hernan</dc:creator>
  <cp:lastModifiedBy>WinuE</cp:lastModifiedBy>
  <cp:revision>21</cp:revision>
  <dcterms:created xsi:type="dcterms:W3CDTF">2012-03-12T01:02:02Z</dcterms:created>
  <dcterms:modified xsi:type="dcterms:W3CDTF">2012-03-22T16:37:51Z</dcterms:modified>
</cp:coreProperties>
</file>